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95" r:id="rId15"/>
    <p:sldId id="271" r:id="rId16"/>
    <p:sldId id="272" r:id="rId17"/>
    <p:sldId id="303" r:id="rId18"/>
    <p:sldId id="273" r:id="rId19"/>
    <p:sldId id="289" r:id="rId20"/>
    <p:sldId id="275" r:id="rId21"/>
    <p:sldId id="276" r:id="rId22"/>
    <p:sldId id="277" r:id="rId23"/>
    <p:sldId id="279" r:id="rId24"/>
    <p:sldId id="280" r:id="rId25"/>
    <p:sldId id="281" r:id="rId26"/>
    <p:sldId id="296" r:id="rId27"/>
    <p:sldId id="297" r:id="rId28"/>
    <p:sldId id="282" r:id="rId29"/>
    <p:sldId id="298" r:id="rId30"/>
    <p:sldId id="286" r:id="rId31"/>
    <p:sldId id="285" r:id="rId32"/>
    <p:sldId id="287" r:id="rId33"/>
    <p:sldId id="288" r:id="rId34"/>
    <p:sldId id="292" r:id="rId35"/>
    <p:sldId id="291" r:id="rId36"/>
    <p:sldId id="293" r:id="rId37"/>
    <p:sldId id="294" r:id="rId3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1164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014A3-B740-4E5E-85B4-AF59D862462D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</dgm:pt>
    <dgm:pt modelId="{7A826515-07C5-423E-AAB0-E6CE3C2448A0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sz="1600" dirty="0" smtClean="0"/>
            <a:t>information about available brands and models</a:t>
          </a:r>
          <a:endParaRPr lang="zh-TW" altLang="en-US" sz="1600" dirty="0"/>
        </a:p>
      </dgm:t>
    </dgm:pt>
    <dgm:pt modelId="{0A293051-1F6E-42C9-8010-4E611A3546D7}" type="parTrans" cxnId="{FC981E38-1C4E-4C20-A901-33CC52F32D57}">
      <dgm:prSet/>
      <dgm:spPr/>
      <dgm:t>
        <a:bodyPr/>
        <a:lstStyle/>
        <a:p>
          <a:endParaRPr lang="zh-TW" altLang="en-US"/>
        </a:p>
      </dgm:t>
    </dgm:pt>
    <dgm:pt modelId="{7CC72B9F-74E3-467A-B58B-4DB1F741DD75}" type="sibTrans" cxnId="{FC981E38-1C4E-4C20-A901-33CC52F32D57}">
      <dgm:prSet/>
      <dgm:spPr/>
      <dgm:t>
        <a:bodyPr/>
        <a:lstStyle/>
        <a:p>
          <a:endParaRPr lang="zh-TW" altLang="en-US"/>
        </a:p>
      </dgm:t>
    </dgm:pt>
    <dgm:pt modelId="{F520677F-BFD0-4AB2-A449-0A1ED05464D1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sz="1600" dirty="0" smtClean="0"/>
            <a:t>look for reviews and comparisons between different models with similar features</a:t>
          </a:r>
          <a:endParaRPr lang="zh-TW" altLang="en-US" sz="1600" dirty="0"/>
        </a:p>
      </dgm:t>
    </dgm:pt>
    <dgm:pt modelId="{BA666B09-572A-4C21-AE73-5F3F3D205FF5}" type="parTrans" cxnId="{E6FF626B-7793-4387-8941-180A70D4F6B0}">
      <dgm:prSet/>
      <dgm:spPr/>
      <dgm:t>
        <a:bodyPr/>
        <a:lstStyle/>
        <a:p>
          <a:endParaRPr lang="zh-TW" altLang="en-US"/>
        </a:p>
      </dgm:t>
    </dgm:pt>
    <dgm:pt modelId="{F5865810-EC86-47CD-B677-F53AD762F756}" type="sibTrans" cxnId="{E6FF626B-7793-4387-8941-180A70D4F6B0}">
      <dgm:prSet/>
      <dgm:spPr/>
      <dgm:t>
        <a:bodyPr/>
        <a:lstStyle/>
        <a:p>
          <a:endParaRPr lang="zh-TW" altLang="en-US"/>
        </a:p>
      </dgm:t>
    </dgm:pt>
    <dgm:pt modelId="{71BCDCB1-492E-4216-80E2-2ADE3B13FCF2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en-US" sz="1600" dirty="0" smtClean="0"/>
            <a:t>search for sellers who offer the chosen model at an advantageous price or with an extended guarantee</a:t>
          </a:r>
          <a:endParaRPr lang="zh-TW" altLang="en-US" sz="1600" dirty="0"/>
        </a:p>
      </dgm:t>
    </dgm:pt>
    <dgm:pt modelId="{7676CCEE-76F5-4FC6-8627-B545F7B69136}" type="parTrans" cxnId="{79D60A45-5904-4B59-B370-3475A5795E4E}">
      <dgm:prSet/>
      <dgm:spPr/>
      <dgm:t>
        <a:bodyPr/>
        <a:lstStyle/>
        <a:p>
          <a:endParaRPr lang="zh-TW" altLang="en-US"/>
        </a:p>
      </dgm:t>
    </dgm:pt>
    <dgm:pt modelId="{5C376997-815B-4DA7-BFB8-2C01013C11CE}" type="sibTrans" cxnId="{79D60A45-5904-4B59-B370-3475A5795E4E}">
      <dgm:prSet/>
      <dgm:spPr/>
      <dgm:t>
        <a:bodyPr/>
        <a:lstStyle/>
        <a:p>
          <a:endParaRPr lang="zh-TW" altLang="en-US"/>
        </a:p>
      </dgm:t>
    </dgm:pt>
    <dgm:pt modelId="{006EC6A5-E8A3-4B18-A739-89E00D790CF8}" type="pres">
      <dgm:prSet presAssocID="{9EC014A3-B740-4E5E-85B4-AF59D862462D}" presName="rootnode" presStyleCnt="0">
        <dgm:presLayoutVars>
          <dgm:chMax/>
          <dgm:chPref/>
          <dgm:dir/>
          <dgm:animLvl val="lvl"/>
        </dgm:presLayoutVars>
      </dgm:prSet>
      <dgm:spPr/>
    </dgm:pt>
    <dgm:pt modelId="{EA29D431-FFE8-4EE0-B67E-B5482B8A16E8}" type="pres">
      <dgm:prSet presAssocID="{7A826515-07C5-423E-AAB0-E6CE3C2448A0}" presName="composite" presStyleCnt="0"/>
      <dgm:spPr/>
    </dgm:pt>
    <dgm:pt modelId="{D67F721B-2488-4288-A665-AFBC3B1C1790}" type="pres">
      <dgm:prSet presAssocID="{7A826515-07C5-423E-AAB0-E6CE3C2448A0}" presName="bentUpArrow1" presStyleLbl="alignImgPlace1" presStyleIdx="0" presStyleCnt="2" custLinFactNeighborX="-25335" custLinFactNeighborY="-5404"/>
      <dgm:spPr/>
    </dgm:pt>
    <dgm:pt modelId="{CEBD4665-49B0-47ED-8F78-9619B570F9F2}" type="pres">
      <dgm:prSet presAssocID="{7A826515-07C5-423E-AAB0-E6CE3C2448A0}" presName="ParentText" presStyleLbl="node1" presStyleIdx="0" presStyleCnt="3" custScaleX="171487" custScaleY="940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BA3C0F-AB5B-4787-96D5-3C5D9A944963}" type="pres">
      <dgm:prSet presAssocID="{7A826515-07C5-423E-AAB0-E6CE3C2448A0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31EE6ED-8675-4B97-BE15-38E555864EA1}" type="pres">
      <dgm:prSet presAssocID="{7CC72B9F-74E3-467A-B58B-4DB1F741DD75}" presName="sibTrans" presStyleCnt="0"/>
      <dgm:spPr/>
    </dgm:pt>
    <dgm:pt modelId="{2AD04E56-104B-43ED-91D7-1ED93D178CAE}" type="pres">
      <dgm:prSet presAssocID="{F520677F-BFD0-4AB2-A449-0A1ED05464D1}" presName="composite" presStyleCnt="0"/>
      <dgm:spPr/>
    </dgm:pt>
    <dgm:pt modelId="{514B7539-08CA-404F-9650-41CE413267F1}" type="pres">
      <dgm:prSet presAssocID="{F520677F-BFD0-4AB2-A449-0A1ED05464D1}" presName="bentUpArrow1" presStyleLbl="alignImgPlace1" presStyleIdx="1" presStyleCnt="2" custLinFactNeighborX="-50328" custLinFactNeighborY="2827"/>
      <dgm:spPr/>
    </dgm:pt>
    <dgm:pt modelId="{6FEAF5BE-B21C-40DE-B8F3-9E2B530C875E}" type="pres">
      <dgm:prSet presAssocID="{F520677F-BFD0-4AB2-A449-0A1ED05464D1}" presName="ParentText" presStyleLbl="node1" presStyleIdx="1" presStyleCnt="3" custScaleX="204859" custScaleY="811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5E044D-D7B3-451E-A454-FA3324A5FC57}" type="pres">
      <dgm:prSet presAssocID="{F520677F-BFD0-4AB2-A449-0A1ED05464D1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E12BAAC9-D303-4E15-BE50-D91DBDD06628}" type="pres">
      <dgm:prSet presAssocID="{F5865810-EC86-47CD-B677-F53AD762F756}" presName="sibTrans" presStyleCnt="0"/>
      <dgm:spPr/>
    </dgm:pt>
    <dgm:pt modelId="{596D2027-C028-4A2E-9319-99CEF3DBDE8C}" type="pres">
      <dgm:prSet presAssocID="{71BCDCB1-492E-4216-80E2-2ADE3B13FCF2}" presName="composite" presStyleCnt="0"/>
      <dgm:spPr/>
    </dgm:pt>
    <dgm:pt modelId="{E9E50881-4270-4FC0-8EC4-1D4688BE188F}" type="pres">
      <dgm:prSet presAssocID="{71BCDCB1-492E-4216-80E2-2ADE3B13FCF2}" presName="ParentText" presStyleLbl="node1" presStyleIdx="2" presStyleCnt="3" custScaleX="245834" custScaleY="76323" custLinFactNeighborX="75311" custLinFactNeighborY="22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0FA0616-EFF5-4918-873F-813FCB5A3C80}" type="presOf" srcId="{7A826515-07C5-423E-AAB0-E6CE3C2448A0}" destId="{CEBD4665-49B0-47ED-8F78-9619B570F9F2}" srcOrd="0" destOrd="0" presId="urn:microsoft.com/office/officeart/2005/8/layout/StepDownProcess"/>
    <dgm:cxn modelId="{E6FF626B-7793-4387-8941-180A70D4F6B0}" srcId="{9EC014A3-B740-4E5E-85B4-AF59D862462D}" destId="{F520677F-BFD0-4AB2-A449-0A1ED05464D1}" srcOrd="1" destOrd="0" parTransId="{BA666B09-572A-4C21-AE73-5F3F3D205FF5}" sibTransId="{F5865810-EC86-47CD-B677-F53AD762F756}"/>
    <dgm:cxn modelId="{4A182334-4370-4115-AC8E-AEB601C05285}" type="presOf" srcId="{F520677F-BFD0-4AB2-A449-0A1ED05464D1}" destId="{6FEAF5BE-B21C-40DE-B8F3-9E2B530C875E}" srcOrd="0" destOrd="0" presId="urn:microsoft.com/office/officeart/2005/8/layout/StepDownProcess"/>
    <dgm:cxn modelId="{79D60A45-5904-4B59-B370-3475A5795E4E}" srcId="{9EC014A3-B740-4E5E-85B4-AF59D862462D}" destId="{71BCDCB1-492E-4216-80E2-2ADE3B13FCF2}" srcOrd="2" destOrd="0" parTransId="{7676CCEE-76F5-4FC6-8627-B545F7B69136}" sibTransId="{5C376997-815B-4DA7-BFB8-2C01013C11CE}"/>
    <dgm:cxn modelId="{FC981E38-1C4E-4C20-A901-33CC52F32D57}" srcId="{9EC014A3-B740-4E5E-85B4-AF59D862462D}" destId="{7A826515-07C5-423E-AAB0-E6CE3C2448A0}" srcOrd="0" destOrd="0" parTransId="{0A293051-1F6E-42C9-8010-4E611A3546D7}" sibTransId="{7CC72B9F-74E3-467A-B58B-4DB1F741DD75}"/>
    <dgm:cxn modelId="{E6FDFFAB-B3E0-42EC-81C3-4EE1720C3F88}" type="presOf" srcId="{71BCDCB1-492E-4216-80E2-2ADE3B13FCF2}" destId="{E9E50881-4270-4FC0-8EC4-1D4688BE188F}" srcOrd="0" destOrd="0" presId="urn:microsoft.com/office/officeart/2005/8/layout/StepDownProcess"/>
    <dgm:cxn modelId="{702160DF-A8AA-4745-9B8A-38AD305C074A}" type="presOf" srcId="{9EC014A3-B740-4E5E-85B4-AF59D862462D}" destId="{006EC6A5-E8A3-4B18-A739-89E00D790CF8}" srcOrd="0" destOrd="0" presId="urn:microsoft.com/office/officeart/2005/8/layout/StepDownProcess"/>
    <dgm:cxn modelId="{3919157E-C6A2-4227-8AE3-046C74E3C574}" type="presParOf" srcId="{006EC6A5-E8A3-4B18-A739-89E00D790CF8}" destId="{EA29D431-FFE8-4EE0-B67E-B5482B8A16E8}" srcOrd="0" destOrd="0" presId="urn:microsoft.com/office/officeart/2005/8/layout/StepDownProcess"/>
    <dgm:cxn modelId="{3D4487B5-B2E7-452B-A179-DD873C9855E2}" type="presParOf" srcId="{EA29D431-FFE8-4EE0-B67E-B5482B8A16E8}" destId="{D67F721B-2488-4288-A665-AFBC3B1C1790}" srcOrd="0" destOrd="0" presId="urn:microsoft.com/office/officeart/2005/8/layout/StepDownProcess"/>
    <dgm:cxn modelId="{BF5EF19F-5BA0-41DA-B108-C1096431BE90}" type="presParOf" srcId="{EA29D431-FFE8-4EE0-B67E-B5482B8A16E8}" destId="{CEBD4665-49B0-47ED-8F78-9619B570F9F2}" srcOrd="1" destOrd="0" presId="urn:microsoft.com/office/officeart/2005/8/layout/StepDownProcess"/>
    <dgm:cxn modelId="{6878C04A-40E7-4496-AFCB-326B64839571}" type="presParOf" srcId="{EA29D431-FFE8-4EE0-B67E-B5482B8A16E8}" destId="{CDBA3C0F-AB5B-4787-96D5-3C5D9A944963}" srcOrd="2" destOrd="0" presId="urn:microsoft.com/office/officeart/2005/8/layout/StepDownProcess"/>
    <dgm:cxn modelId="{F2AEF7FA-7B1F-4AC3-98B8-1979E146A95F}" type="presParOf" srcId="{006EC6A5-E8A3-4B18-A739-89E00D790CF8}" destId="{D31EE6ED-8675-4B97-BE15-38E555864EA1}" srcOrd="1" destOrd="0" presId="urn:microsoft.com/office/officeart/2005/8/layout/StepDownProcess"/>
    <dgm:cxn modelId="{839BCAEA-2FEC-4FBD-BA60-C23603265AB3}" type="presParOf" srcId="{006EC6A5-E8A3-4B18-A739-89E00D790CF8}" destId="{2AD04E56-104B-43ED-91D7-1ED93D178CAE}" srcOrd="2" destOrd="0" presId="urn:microsoft.com/office/officeart/2005/8/layout/StepDownProcess"/>
    <dgm:cxn modelId="{B061D561-3119-4A0C-9CFA-8691143F808B}" type="presParOf" srcId="{2AD04E56-104B-43ED-91D7-1ED93D178CAE}" destId="{514B7539-08CA-404F-9650-41CE413267F1}" srcOrd="0" destOrd="0" presId="urn:microsoft.com/office/officeart/2005/8/layout/StepDownProcess"/>
    <dgm:cxn modelId="{E537168E-2F4E-4E56-9461-AD222A615F38}" type="presParOf" srcId="{2AD04E56-104B-43ED-91D7-1ED93D178CAE}" destId="{6FEAF5BE-B21C-40DE-B8F3-9E2B530C875E}" srcOrd="1" destOrd="0" presId="urn:microsoft.com/office/officeart/2005/8/layout/StepDownProcess"/>
    <dgm:cxn modelId="{D1418DF6-3918-494D-A92F-6B3E0421C4F1}" type="presParOf" srcId="{2AD04E56-104B-43ED-91D7-1ED93D178CAE}" destId="{AE5E044D-D7B3-451E-A454-FA3324A5FC57}" srcOrd="2" destOrd="0" presId="urn:microsoft.com/office/officeart/2005/8/layout/StepDownProcess"/>
    <dgm:cxn modelId="{9A9C5EA5-4CD6-47D3-A86E-FC82C8B820AA}" type="presParOf" srcId="{006EC6A5-E8A3-4B18-A739-89E00D790CF8}" destId="{E12BAAC9-D303-4E15-BE50-D91DBDD06628}" srcOrd="3" destOrd="0" presId="urn:microsoft.com/office/officeart/2005/8/layout/StepDownProcess"/>
    <dgm:cxn modelId="{F569196B-AA46-4F63-BE72-096D3502B9C2}" type="presParOf" srcId="{006EC6A5-E8A3-4B18-A739-89E00D790CF8}" destId="{596D2027-C028-4A2E-9319-99CEF3DBDE8C}" srcOrd="4" destOrd="0" presId="urn:microsoft.com/office/officeart/2005/8/layout/StepDownProcess"/>
    <dgm:cxn modelId="{D17ADE93-A956-4468-9E8B-F75CCD9795B0}" type="presParOf" srcId="{596D2027-C028-4A2E-9319-99CEF3DBDE8C}" destId="{E9E50881-4270-4FC0-8EC4-1D4688BE188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E5DC16-0B60-4CFE-8D6C-233D31F90E51}" type="doc">
      <dgm:prSet loTypeId="urn:microsoft.com/office/officeart/2011/layout/HexagonRadial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F94BB0B-CA80-4189-8A5E-96D0887A134E}">
      <dgm:prSet phldrT="[文字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b="1" dirty="0" smtClean="0"/>
            <a:t>Vacuum cleaner</a:t>
          </a:r>
          <a:endParaRPr lang="zh-TW" altLang="en-US" b="1" dirty="0"/>
        </a:p>
      </dgm:t>
    </dgm:pt>
    <dgm:pt modelId="{D4F6FE30-BA34-45BB-A974-DDF1598AC278}" type="parTrans" cxnId="{E0BE96A5-0FDE-4241-AD51-70536A2A712C}">
      <dgm:prSet/>
      <dgm:spPr/>
      <dgm:t>
        <a:bodyPr/>
        <a:lstStyle/>
        <a:p>
          <a:endParaRPr lang="zh-TW" altLang="en-US"/>
        </a:p>
      </dgm:t>
    </dgm:pt>
    <dgm:pt modelId="{E7D123E0-CF96-4D99-BCD2-27AC6BE5DA96}" type="sibTrans" cxnId="{E0BE96A5-0FDE-4241-AD51-70536A2A712C}">
      <dgm:prSet/>
      <dgm:spPr/>
      <dgm:t>
        <a:bodyPr/>
        <a:lstStyle/>
        <a:p>
          <a:endParaRPr lang="zh-TW" altLang="en-US"/>
        </a:p>
      </dgm:t>
    </dgm:pt>
    <dgm:pt modelId="{FE8CAFAB-F8F9-4261-A745-E95D7F462636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1400" dirty="0" smtClean="0"/>
            <a:t>Return policy</a:t>
          </a:r>
          <a:endParaRPr lang="zh-TW" altLang="en-US" sz="1400" dirty="0"/>
        </a:p>
      </dgm:t>
    </dgm:pt>
    <dgm:pt modelId="{7D827B8A-7BF0-44E7-86C2-405EF88A45D9}" type="parTrans" cxnId="{4CA02139-1D2B-4D16-A368-185349A11FE9}">
      <dgm:prSet/>
      <dgm:spPr/>
      <dgm:t>
        <a:bodyPr/>
        <a:lstStyle/>
        <a:p>
          <a:endParaRPr lang="zh-TW" altLang="en-US"/>
        </a:p>
      </dgm:t>
    </dgm:pt>
    <dgm:pt modelId="{F8ECBEF0-585A-48DA-B136-975FDA5F92E0}" type="sibTrans" cxnId="{4CA02139-1D2B-4D16-A368-185349A11FE9}">
      <dgm:prSet/>
      <dgm:spPr/>
      <dgm:t>
        <a:bodyPr/>
        <a:lstStyle/>
        <a:p>
          <a:endParaRPr lang="zh-TW" altLang="en-US"/>
        </a:p>
      </dgm:t>
    </dgm:pt>
    <dgm:pt modelId="{2A6526EA-59DD-407B-97CD-8579EB74A0F8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1400" dirty="0" smtClean="0"/>
            <a:t>name</a:t>
          </a:r>
          <a:endParaRPr lang="zh-TW" altLang="en-US" sz="1400" dirty="0"/>
        </a:p>
      </dgm:t>
    </dgm:pt>
    <dgm:pt modelId="{DD0C015F-BC01-4952-9D7E-D49D9FCCD20D}" type="parTrans" cxnId="{89A598CF-EE8F-4635-8323-CE799ED46AB4}">
      <dgm:prSet/>
      <dgm:spPr/>
      <dgm:t>
        <a:bodyPr/>
        <a:lstStyle/>
        <a:p>
          <a:endParaRPr lang="zh-TW" altLang="en-US"/>
        </a:p>
      </dgm:t>
    </dgm:pt>
    <dgm:pt modelId="{65788BDB-8C63-4A47-A3AC-6345EB339A07}" type="sibTrans" cxnId="{89A598CF-EE8F-4635-8323-CE799ED46AB4}">
      <dgm:prSet/>
      <dgm:spPr/>
      <dgm:t>
        <a:bodyPr/>
        <a:lstStyle/>
        <a:p>
          <a:endParaRPr lang="zh-TW" altLang="en-US"/>
        </a:p>
      </dgm:t>
    </dgm:pt>
    <dgm:pt modelId="{72189633-AD11-4213-80EA-7CE7A0CBA11B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1400" dirty="0" smtClean="0"/>
            <a:t>characteristics</a:t>
          </a:r>
          <a:endParaRPr lang="zh-TW" altLang="en-US" sz="1400" dirty="0"/>
        </a:p>
      </dgm:t>
    </dgm:pt>
    <dgm:pt modelId="{2C08FAC5-CE06-4F01-A513-CD84D1FDB775}" type="parTrans" cxnId="{2A32182C-4291-4C0D-82C4-A4EF1BEC8F84}">
      <dgm:prSet/>
      <dgm:spPr/>
      <dgm:t>
        <a:bodyPr/>
        <a:lstStyle/>
        <a:p>
          <a:endParaRPr lang="zh-TW" altLang="en-US"/>
        </a:p>
      </dgm:t>
    </dgm:pt>
    <dgm:pt modelId="{BA177A44-8760-486F-BEED-099DB5D2EE35}" type="sibTrans" cxnId="{2A32182C-4291-4C0D-82C4-A4EF1BEC8F84}">
      <dgm:prSet/>
      <dgm:spPr/>
      <dgm:t>
        <a:bodyPr/>
        <a:lstStyle/>
        <a:p>
          <a:endParaRPr lang="zh-TW" altLang="en-US"/>
        </a:p>
      </dgm:t>
    </dgm:pt>
    <dgm:pt modelId="{30B59018-EAEE-4318-B0E4-A71F04109A2A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1400" dirty="0" smtClean="0"/>
            <a:t>Pros &amp; cons</a:t>
          </a:r>
          <a:endParaRPr lang="zh-TW" altLang="en-US" sz="1400" dirty="0"/>
        </a:p>
      </dgm:t>
    </dgm:pt>
    <dgm:pt modelId="{F0269E33-B9CA-4A05-8290-6B40634D5FB5}" type="parTrans" cxnId="{8AD04F58-1B05-4E3B-ADC9-DB72901FB272}">
      <dgm:prSet/>
      <dgm:spPr/>
      <dgm:t>
        <a:bodyPr/>
        <a:lstStyle/>
        <a:p>
          <a:endParaRPr lang="zh-TW" altLang="en-US"/>
        </a:p>
      </dgm:t>
    </dgm:pt>
    <dgm:pt modelId="{6F9D4E44-207B-4EA4-8609-7C5482DEC107}" type="sibTrans" cxnId="{8AD04F58-1B05-4E3B-ADC9-DB72901FB272}">
      <dgm:prSet/>
      <dgm:spPr/>
      <dgm:t>
        <a:bodyPr/>
        <a:lstStyle/>
        <a:p>
          <a:endParaRPr lang="zh-TW" altLang="en-US"/>
        </a:p>
      </dgm:t>
    </dgm:pt>
    <dgm:pt modelId="{31A58309-70EA-4797-859D-DAA3A37980E3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1400" dirty="0" smtClean="0"/>
            <a:t>price</a:t>
          </a:r>
          <a:endParaRPr lang="zh-TW" altLang="en-US" sz="1400" dirty="0"/>
        </a:p>
      </dgm:t>
    </dgm:pt>
    <dgm:pt modelId="{6F13D5E2-A033-4BD1-99F9-BCB63665BC28}" type="parTrans" cxnId="{1E11D37D-CACB-464F-BE1A-44E6393FED0D}">
      <dgm:prSet/>
      <dgm:spPr/>
      <dgm:t>
        <a:bodyPr/>
        <a:lstStyle/>
        <a:p>
          <a:endParaRPr lang="zh-TW" altLang="en-US"/>
        </a:p>
      </dgm:t>
    </dgm:pt>
    <dgm:pt modelId="{3D963764-98CC-427D-BF9E-3122DCA0ED4E}" type="sibTrans" cxnId="{1E11D37D-CACB-464F-BE1A-44E6393FED0D}">
      <dgm:prSet/>
      <dgm:spPr/>
      <dgm:t>
        <a:bodyPr/>
        <a:lstStyle/>
        <a:p>
          <a:endParaRPr lang="zh-TW" altLang="en-US"/>
        </a:p>
      </dgm:t>
    </dgm:pt>
    <dgm:pt modelId="{2764FF2C-F163-4FC0-8574-FA8771D07416}">
      <dgm:prSet phldrT="[文字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TW" sz="1400" dirty="0" smtClean="0"/>
            <a:t>Seller’s location</a:t>
          </a:r>
          <a:endParaRPr lang="zh-TW" altLang="en-US" sz="1400" dirty="0"/>
        </a:p>
      </dgm:t>
    </dgm:pt>
    <dgm:pt modelId="{87E73E13-2B37-43F9-8915-808D729E4102}" type="parTrans" cxnId="{2AC17E7B-BF12-4148-A4B0-C06016993F28}">
      <dgm:prSet/>
      <dgm:spPr/>
      <dgm:t>
        <a:bodyPr/>
        <a:lstStyle/>
        <a:p>
          <a:endParaRPr lang="zh-TW" altLang="en-US"/>
        </a:p>
      </dgm:t>
    </dgm:pt>
    <dgm:pt modelId="{951CB355-4FEA-4119-9794-32CB0AF8721D}" type="sibTrans" cxnId="{2AC17E7B-BF12-4148-A4B0-C06016993F28}">
      <dgm:prSet/>
      <dgm:spPr/>
      <dgm:t>
        <a:bodyPr/>
        <a:lstStyle/>
        <a:p>
          <a:endParaRPr lang="zh-TW" altLang="en-US"/>
        </a:p>
      </dgm:t>
    </dgm:pt>
    <dgm:pt modelId="{DA7D6686-DCEB-42F3-878D-12E9E96EDD5B}" type="pres">
      <dgm:prSet presAssocID="{24E5DC16-0B60-4CFE-8D6C-233D31F90E5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D93C7FD-1722-401A-9587-3D8484F9FFE1}" type="pres">
      <dgm:prSet presAssocID="{5F94BB0B-CA80-4189-8A5E-96D0887A134E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zh-TW" altLang="en-US"/>
        </a:p>
      </dgm:t>
    </dgm:pt>
    <dgm:pt modelId="{697A3AC6-9DA0-46C2-8A19-0D1846F9019D}" type="pres">
      <dgm:prSet presAssocID="{FE8CAFAB-F8F9-4261-A745-E95D7F462636}" presName="Accent1" presStyleCnt="0"/>
      <dgm:spPr/>
    </dgm:pt>
    <dgm:pt modelId="{62A3A6B1-18C3-43D6-BDF2-10F2DD61B4C9}" type="pres">
      <dgm:prSet presAssocID="{FE8CAFAB-F8F9-4261-A745-E95D7F462636}" presName="Accent" presStyleLbl="bgShp" presStyleIdx="0" presStyleCnt="6"/>
      <dgm:spPr/>
    </dgm:pt>
    <dgm:pt modelId="{09ED67E3-3A85-42CF-A07C-D88D6AA7D601}" type="pres">
      <dgm:prSet presAssocID="{FE8CAFAB-F8F9-4261-A745-E95D7F46263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D0C39A-ABBF-40DA-8101-A925B1BD1B3B}" type="pres">
      <dgm:prSet presAssocID="{2A6526EA-59DD-407B-97CD-8579EB74A0F8}" presName="Accent2" presStyleCnt="0"/>
      <dgm:spPr/>
    </dgm:pt>
    <dgm:pt modelId="{51B4A4F5-2D38-487D-AF5E-BA0C697DCAA4}" type="pres">
      <dgm:prSet presAssocID="{2A6526EA-59DD-407B-97CD-8579EB74A0F8}" presName="Accent" presStyleLbl="bgShp" presStyleIdx="1" presStyleCnt="6"/>
      <dgm:spPr/>
    </dgm:pt>
    <dgm:pt modelId="{22D16212-B56C-44A7-A1F0-43812FED4612}" type="pres">
      <dgm:prSet presAssocID="{2A6526EA-59DD-407B-97CD-8579EB74A0F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2C96C9-820C-4605-9E49-A0EF04136275}" type="pres">
      <dgm:prSet presAssocID="{72189633-AD11-4213-80EA-7CE7A0CBA11B}" presName="Accent3" presStyleCnt="0"/>
      <dgm:spPr/>
    </dgm:pt>
    <dgm:pt modelId="{55B7E6BE-34F1-4DDF-9E72-DDB6069CAA12}" type="pres">
      <dgm:prSet presAssocID="{72189633-AD11-4213-80EA-7CE7A0CBA11B}" presName="Accent" presStyleLbl="bgShp" presStyleIdx="2" presStyleCnt="6"/>
      <dgm:spPr/>
    </dgm:pt>
    <dgm:pt modelId="{A7A9235A-E8C5-4DED-8CD5-F59D3647BBFC}" type="pres">
      <dgm:prSet presAssocID="{72189633-AD11-4213-80EA-7CE7A0CBA11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E15752-9657-4B16-9768-F879184A017A}" type="pres">
      <dgm:prSet presAssocID="{30B59018-EAEE-4318-B0E4-A71F04109A2A}" presName="Accent4" presStyleCnt="0"/>
      <dgm:spPr/>
    </dgm:pt>
    <dgm:pt modelId="{7DF29DA9-3756-4605-8555-BA32AE30832E}" type="pres">
      <dgm:prSet presAssocID="{30B59018-EAEE-4318-B0E4-A71F04109A2A}" presName="Accent" presStyleLbl="bgShp" presStyleIdx="3" presStyleCnt="6"/>
      <dgm:spPr/>
    </dgm:pt>
    <dgm:pt modelId="{F278BC38-8A17-47ED-8018-AC3B42C8EB10}" type="pres">
      <dgm:prSet presAssocID="{30B59018-EAEE-4318-B0E4-A71F04109A2A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95A303-F424-4E68-AA8B-A886D7C0DD24}" type="pres">
      <dgm:prSet presAssocID="{31A58309-70EA-4797-859D-DAA3A37980E3}" presName="Accent5" presStyleCnt="0"/>
      <dgm:spPr/>
    </dgm:pt>
    <dgm:pt modelId="{47837F48-FAB7-46A4-8162-324DFACC1F5A}" type="pres">
      <dgm:prSet presAssocID="{31A58309-70EA-4797-859D-DAA3A37980E3}" presName="Accent" presStyleLbl="bgShp" presStyleIdx="4" presStyleCnt="6"/>
      <dgm:spPr/>
    </dgm:pt>
    <dgm:pt modelId="{387F3B49-497F-432B-84CF-BC19CB007894}" type="pres">
      <dgm:prSet presAssocID="{31A58309-70EA-4797-859D-DAA3A37980E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F06FA7-DF7F-4649-887D-61112AEABE67}" type="pres">
      <dgm:prSet presAssocID="{2764FF2C-F163-4FC0-8574-FA8771D07416}" presName="Accent6" presStyleCnt="0"/>
      <dgm:spPr/>
    </dgm:pt>
    <dgm:pt modelId="{FB39D062-9844-4041-8AA7-C5C1750C1908}" type="pres">
      <dgm:prSet presAssocID="{2764FF2C-F163-4FC0-8574-FA8771D07416}" presName="Accent" presStyleLbl="bgShp" presStyleIdx="5" presStyleCnt="6"/>
      <dgm:spPr/>
    </dgm:pt>
    <dgm:pt modelId="{009CBACA-18B0-4968-A094-EB7684BB36E0}" type="pres">
      <dgm:prSet presAssocID="{2764FF2C-F163-4FC0-8574-FA8771D0741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B7E00E5-58B4-469E-81A5-E5787920A824}" type="presOf" srcId="{30B59018-EAEE-4318-B0E4-A71F04109A2A}" destId="{F278BC38-8A17-47ED-8018-AC3B42C8EB10}" srcOrd="0" destOrd="0" presId="urn:microsoft.com/office/officeart/2011/layout/HexagonRadial"/>
    <dgm:cxn modelId="{8AD04F58-1B05-4E3B-ADC9-DB72901FB272}" srcId="{5F94BB0B-CA80-4189-8A5E-96D0887A134E}" destId="{30B59018-EAEE-4318-B0E4-A71F04109A2A}" srcOrd="3" destOrd="0" parTransId="{F0269E33-B9CA-4A05-8290-6B40634D5FB5}" sibTransId="{6F9D4E44-207B-4EA4-8609-7C5482DEC107}"/>
    <dgm:cxn modelId="{1E11D37D-CACB-464F-BE1A-44E6393FED0D}" srcId="{5F94BB0B-CA80-4189-8A5E-96D0887A134E}" destId="{31A58309-70EA-4797-859D-DAA3A37980E3}" srcOrd="4" destOrd="0" parTransId="{6F13D5E2-A033-4BD1-99F9-BCB63665BC28}" sibTransId="{3D963764-98CC-427D-BF9E-3122DCA0ED4E}"/>
    <dgm:cxn modelId="{F8042B25-EDEE-467B-A229-DF1F438DE377}" type="presOf" srcId="{2764FF2C-F163-4FC0-8574-FA8771D07416}" destId="{009CBACA-18B0-4968-A094-EB7684BB36E0}" srcOrd="0" destOrd="0" presId="urn:microsoft.com/office/officeart/2011/layout/HexagonRadial"/>
    <dgm:cxn modelId="{55A82A0C-F0C8-41CD-B944-830D43A474C8}" type="presOf" srcId="{72189633-AD11-4213-80EA-7CE7A0CBA11B}" destId="{A7A9235A-E8C5-4DED-8CD5-F59D3647BBFC}" srcOrd="0" destOrd="0" presId="urn:microsoft.com/office/officeart/2011/layout/HexagonRadial"/>
    <dgm:cxn modelId="{2AC17E7B-BF12-4148-A4B0-C06016993F28}" srcId="{5F94BB0B-CA80-4189-8A5E-96D0887A134E}" destId="{2764FF2C-F163-4FC0-8574-FA8771D07416}" srcOrd="5" destOrd="0" parTransId="{87E73E13-2B37-43F9-8915-808D729E4102}" sibTransId="{951CB355-4FEA-4119-9794-32CB0AF8721D}"/>
    <dgm:cxn modelId="{9FD5C22B-71B0-4113-8E52-92F7ECC90C39}" type="presOf" srcId="{24E5DC16-0B60-4CFE-8D6C-233D31F90E51}" destId="{DA7D6686-DCEB-42F3-878D-12E9E96EDD5B}" srcOrd="0" destOrd="0" presId="urn:microsoft.com/office/officeart/2011/layout/HexagonRadial"/>
    <dgm:cxn modelId="{C753D0E5-9B34-4B62-BBDF-6FD2FC78408B}" type="presOf" srcId="{FE8CAFAB-F8F9-4261-A745-E95D7F462636}" destId="{09ED67E3-3A85-42CF-A07C-D88D6AA7D601}" srcOrd="0" destOrd="0" presId="urn:microsoft.com/office/officeart/2011/layout/HexagonRadial"/>
    <dgm:cxn modelId="{BA7DDA9B-A33F-4578-9885-1EE2D8F7953B}" type="presOf" srcId="{5F94BB0B-CA80-4189-8A5E-96D0887A134E}" destId="{3D93C7FD-1722-401A-9587-3D8484F9FFE1}" srcOrd="0" destOrd="0" presId="urn:microsoft.com/office/officeart/2011/layout/HexagonRadial"/>
    <dgm:cxn modelId="{4CA02139-1D2B-4D16-A368-185349A11FE9}" srcId="{5F94BB0B-CA80-4189-8A5E-96D0887A134E}" destId="{FE8CAFAB-F8F9-4261-A745-E95D7F462636}" srcOrd="0" destOrd="0" parTransId="{7D827B8A-7BF0-44E7-86C2-405EF88A45D9}" sibTransId="{F8ECBEF0-585A-48DA-B136-975FDA5F92E0}"/>
    <dgm:cxn modelId="{89A598CF-EE8F-4635-8323-CE799ED46AB4}" srcId="{5F94BB0B-CA80-4189-8A5E-96D0887A134E}" destId="{2A6526EA-59DD-407B-97CD-8579EB74A0F8}" srcOrd="1" destOrd="0" parTransId="{DD0C015F-BC01-4952-9D7E-D49D9FCCD20D}" sibTransId="{65788BDB-8C63-4A47-A3AC-6345EB339A07}"/>
    <dgm:cxn modelId="{8477611F-41B7-4052-9C12-AC68FF1D230E}" type="presOf" srcId="{2A6526EA-59DD-407B-97CD-8579EB74A0F8}" destId="{22D16212-B56C-44A7-A1F0-43812FED4612}" srcOrd="0" destOrd="0" presId="urn:microsoft.com/office/officeart/2011/layout/HexagonRadial"/>
    <dgm:cxn modelId="{2A32182C-4291-4C0D-82C4-A4EF1BEC8F84}" srcId="{5F94BB0B-CA80-4189-8A5E-96D0887A134E}" destId="{72189633-AD11-4213-80EA-7CE7A0CBA11B}" srcOrd="2" destOrd="0" parTransId="{2C08FAC5-CE06-4F01-A513-CD84D1FDB775}" sibTransId="{BA177A44-8760-486F-BEED-099DB5D2EE35}"/>
    <dgm:cxn modelId="{E0BE96A5-0FDE-4241-AD51-70536A2A712C}" srcId="{24E5DC16-0B60-4CFE-8D6C-233D31F90E51}" destId="{5F94BB0B-CA80-4189-8A5E-96D0887A134E}" srcOrd="0" destOrd="0" parTransId="{D4F6FE30-BA34-45BB-A974-DDF1598AC278}" sibTransId="{E7D123E0-CF96-4D99-BCD2-27AC6BE5DA96}"/>
    <dgm:cxn modelId="{E7A8BAD3-405F-4174-9140-3A98560E0E46}" type="presOf" srcId="{31A58309-70EA-4797-859D-DAA3A37980E3}" destId="{387F3B49-497F-432B-84CF-BC19CB007894}" srcOrd="0" destOrd="0" presId="urn:microsoft.com/office/officeart/2011/layout/HexagonRadial"/>
    <dgm:cxn modelId="{9004303D-C631-4F45-8F11-AAAD15FF827A}" type="presParOf" srcId="{DA7D6686-DCEB-42F3-878D-12E9E96EDD5B}" destId="{3D93C7FD-1722-401A-9587-3D8484F9FFE1}" srcOrd="0" destOrd="0" presId="urn:microsoft.com/office/officeart/2011/layout/HexagonRadial"/>
    <dgm:cxn modelId="{104F6BFE-95D0-4E2B-AA0A-4E2241116D91}" type="presParOf" srcId="{DA7D6686-DCEB-42F3-878D-12E9E96EDD5B}" destId="{697A3AC6-9DA0-46C2-8A19-0D1846F9019D}" srcOrd="1" destOrd="0" presId="urn:microsoft.com/office/officeart/2011/layout/HexagonRadial"/>
    <dgm:cxn modelId="{DC5C8A0C-1B69-4F82-9C76-C32E05147687}" type="presParOf" srcId="{697A3AC6-9DA0-46C2-8A19-0D1846F9019D}" destId="{62A3A6B1-18C3-43D6-BDF2-10F2DD61B4C9}" srcOrd="0" destOrd="0" presId="urn:microsoft.com/office/officeart/2011/layout/HexagonRadial"/>
    <dgm:cxn modelId="{5CA61BB7-C7A6-42C5-A6E6-DEE3EA01B4F5}" type="presParOf" srcId="{DA7D6686-DCEB-42F3-878D-12E9E96EDD5B}" destId="{09ED67E3-3A85-42CF-A07C-D88D6AA7D601}" srcOrd="2" destOrd="0" presId="urn:microsoft.com/office/officeart/2011/layout/HexagonRadial"/>
    <dgm:cxn modelId="{FB16F275-6DDF-496F-8DB8-D583A97A745E}" type="presParOf" srcId="{DA7D6686-DCEB-42F3-878D-12E9E96EDD5B}" destId="{B8D0C39A-ABBF-40DA-8101-A925B1BD1B3B}" srcOrd="3" destOrd="0" presId="urn:microsoft.com/office/officeart/2011/layout/HexagonRadial"/>
    <dgm:cxn modelId="{B00036C5-3BA7-4050-A460-CF6253D730C5}" type="presParOf" srcId="{B8D0C39A-ABBF-40DA-8101-A925B1BD1B3B}" destId="{51B4A4F5-2D38-487D-AF5E-BA0C697DCAA4}" srcOrd="0" destOrd="0" presId="urn:microsoft.com/office/officeart/2011/layout/HexagonRadial"/>
    <dgm:cxn modelId="{AA2ECD2D-CBCD-494E-9EA1-1B6F269B1E3F}" type="presParOf" srcId="{DA7D6686-DCEB-42F3-878D-12E9E96EDD5B}" destId="{22D16212-B56C-44A7-A1F0-43812FED4612}" srcOrd="4" destOrd="0" presId="urn:microsoft.com/office/officeart/2011/layout/HexagonRadial"/>
    <dgm:cxn modelId="{4C18D7A1-73E8-4146-B4FA-5E9A37171045}" type="presParOf" srcId="{DA7D6686-DCEB-42F3-878D-12E9E96EDD5B}" destId="{722C96C9-820C-4605-9E49-A0EF04136275}" srcOrd="5" destOrd="0" presId="urn:microsoft.com/office/officeart/2011/layout/HexagonRadial"/>
    <dgm:cxn modelId="{AAC6C7D7-D621-410E-B31F-1073299C128F}" type="presParOf" srcId="{722C96C9-820C-4605-9E49-A0EF04136275}" destId="{55B7E6BE-34F1-4DDF-9E72-DDB6069CAA12}" srcOrd="0" destOrd="0" presId="urn:microsoft.com/office/officeart/2011/layout/HexagonRadial"/>
    <dgm:cxn modelId="{64CD08B4-196A-47DC-AA35-F4FE1CA15972}" type="presParOf" srcId="{DA7D6686-DCEB-42F3-878D-12E9E96EDD5B}" destId="{A7A9235A-E8C5-4DED-8CD5-F59D3647BBFC}" srcOrd="6" destOrd="0" presId="urn:microsoft.com/office/officeart/2011/layout/HexagonRadial"/>
    <dgm:cxn modelId="{10540DFC-B936-4D42-80AB-CD4C36BC742D}" type="presParOf" srcId="{DA7D6686-DCEB-42F3-878D-12E9E96EDD5B}" destId="{D1E15752-9657-4B16-9768-F879184A017A}" srcOrd="7" destOrd="0" presId="urn:microsoft.com/office/officeart/2011/layout/HexagonRadial"/>
    <dgm:cxn modelId="{E3712136-D22E-4326-BACF-81FAA187BE36}" type="presParOf" srcId="{D1E15752-9657-4B16-9768-F879184A017A}" destId="{7DF29DA9-3756-4605-8555-BA32AE30832E}" srcOrd="0" destOrd="0" presId="urn:microsoft.com/office/officeart/2011/layout/HexagonRadial"/>
    <dgm:cxn modelId="{CC5D24AD-DB14-4D5C-9418-32B0547B9E82}" type="presParOf" srcId="{DA7D6686-DCEB-42F3-878D-12E9E96EDD5B}" destId="{F278BC38-8A17-47ED-8018-AC3B42C8EB10}" srcOrd="8" destOrd="0" presId="urn:microsoft.com/office/officeart/2011/layout/HexagonRadial"/>
    <dgm:cxn modelId="{73B900F4-1E4F-4698-98A5-3A79A36F3E78}" type="presParOf" srcId="{DA7D6686-DCEB-42F3-878D-12E9E96EDD5B}" destId="{C795A303-F424-4E68-AA8B-A886D7C0DD24}" srcOrd="9" destOrd="0" presId="urn:microsoft.com/office/officeart/2011/layout/HexagonRadial"/>
    <dgm:cxn modelId="{65CFFCD6-D98C-4472-AB7C-DE090D404963}" type="presParOf" srcId="{C795A303-F424-4E68-AA8B-A886D7C0DD24}" destId="{47837F48-FAB7-46A4-8162-324DFACC1F5A}" srcOrd="0" destOrd="0" presId="urn:microsoft.com/office/officeart/2011/layout/HexagonRadial"/>
    <dgm:cxn modelId="{0695043E-D7CF-4E5B-B477-2BD9367F0963}" type="presParOf" srcId="{DA7D6686-DCEB-42F3-878D-12E9E96EDD5B}" destId="{387F3B49-497F-432B-84CF-BC19CB007894}" srcOrd="10" destOrd="0" presId="urn:microsoft.com/office/officeart/2011/layout/HexagonRadial"/>
    <dgm:cxn modelId="{2D64C8A5-F987-41E8-AFAB-1F3FC6B04910}" type="presParOf" srcId="{DA7D6686-DCEB-42F3-878D-12E9E96EDD5B}" destId="{3AF06FA7-DF7F-4649-887D-61112AEABE67}" srcOrd="11" destOrd="0" presId="urn:microsoft.com/office/officeart/2011/layout/HexagonRadial"/>
    <dgm:cxn modelId="{6E0A7C18-8F4D-4D0C-BC37-C738A3423C6F}" type="presParOf" srcId="{3AF06FA7-DF7F-4649-887D-61112AEABE67}" destId="{FB39D062-9844-4041-8AA7-C5C1750C1908}" srcOrd="0" destOrd="0" presId="urn:microsoft.com/office/officeart/2011/layout/HexagonRadial"/>
    <dgm:cxn modelId="{E799CF4A-55B5-4294-AC3E-9BA93EF94C9E}" type="presParOf" srcId="{DA7D6686-DCEB-42F3-878D-12E9E96EDD5B}" destId="{009CBACA-18B0-4968-A094-EB7684BB36E0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A6E3D0-DA21-4A48-85D8-9FBA684FDF0B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3116CDE-03E0-4A04-9249-3B4CB7F14D74}">
      <dgm:prSet phldrT="[文字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altLang="zh-TW" dirty="0" smtClean="0"/>
            <a:t>First</a:t>
          </a:r>
          <a:endParaRPr lang="zh-TW" altLang="en-US" dirty="0"/>
        </a:p>
      </dgm:t>
    </dgm:pt>
    <dgm:pt modelId="{57962B1C-3E6E-4536-898B-CEA08CE6CAC9}" type="parTrans" cxnId="{60C906A8-CA60-41AA-AF9A-3E12AA1E5B8C}">
      <dgm:prSet/>
      <dgm:spPr/>
      <dgm:t>
        <a:bodyPr/>
        <a:lstStyle/>
        <a:p>
          <a:endParaRPr lang="zh-TW" altLang="en-US"/>
        </a:p>
      </dgm:t>
    </dgm:pt>
    <dgm:pt modelId="{855C02DB-6448-483E-A8BB-9CB53EB8037E}" type="sibTrans" cxnId="{60C906A8-CA60-41AA-AF9A-3E12AA1E5B8C}">
      <dgm:prSet/>
      <dgm:spPr/>
      <dgm:t>
        <a:bodyPr/>
        <a:lstStyle/>
        <a:p>
          <a:endParaRPr lang="zh-TW" altLang="en-US"/>
        </a:p>
      </dgm:t>
    </dgm:pt>
    <dgm:pt modelId="{BFDF95B1-E1C6-4A63-8B41-522B37062079}">
      <dgm:prSet phldrT="[文字]"/>
      <dgm:spPr/>
      <dgm:t>
        <a:bodyPr/>
        <a:lstStyle/>
        <a:p>
          <a:r>
            <a:rPr lang="en-US" altLang="en-US" dirty="0" smtClean="0"/>
            <a:t>train a classifier to predict if two different missions have a similar topical connotation</a:t>
          </a:r>
          <a:endParaRPr lang="zh-TW" altLang="en-US" dirty="0"/>
        </a:p>
      </dgm:t>
    </dgm:pt>
    <dgm:pt modelId="{60CC9F91-F62F-47BE-91AB-37C0D14D712E}" type="parTrans" cxnId="{C3579128-64F5-41BD-BBA2-FB282170E1DD}">
      <dgm:prSet/>
      <dgm:spPr/>
      <dgm:t>
        <a:bodyPr/>
        <a:lstStyle/>
        <a:p>
          <a:endParaRPr lang="zh-TW" altLang="en-US"/>
        </a:p>
      </dgm:t>
    </dgm:pt>
    <dgm:pt modelId="{92DDD1D5-B588-48D2-BB64-D1AB19CD8E11}" type="sibTrans" cxnId="{C3579128-64F5-41BD-BBA2-FB282170E1DD}">
      <dgm:prSet/>
      <dgm:spPr/>
      <dgm:t>
        <a:bodyPr/>
        <a:lstStyle/>
        <a:p>
          <a:endParaRPr lang="zh-TW" altLang="en-US"/>
        </a:p>
      </dgm:t>
    </dgm:pt>
    <dgm:pt modelId="{B1EBA1A2-7B93-4819-B5F2-6E8A2C205073}">
      <dgm:prSet phldrT="[文字]"/>
      <dgm:spPr/>
      <dgm:t>
        <a:bodyPr/>
        <a:lstStyle/>
        <a:p>
          <a:r>
            <a:rPr lang="en-US" altLang="en-US" dirty="0" smtClean="0"/>
            <a:t>The learned function takes as input two sets of queries and </a:t>
          </a:r>
          <a:r>
            <a:rPr lang="en-US" altLang="en-US" b="1" dirty="0" smtClean="0">
              <a:solidFill>
                <a:srgbClr val="C00000"/>
              </a:solidFill>
            </a:rPr>
            <a:t>computes the probability that they are topically-related</a:t>
          </a:r>
          <a:r>
            <a:rPr lang="en-US" altLang="en-US" dirty="0" smtClean="0"/>
            <a:t>.</a:t>
          </a:r>
          <a:endParaRPr lang="zh-TW" altLang="en-US" dirty="0"/>
        </a:p>
      </dgm:t>
    </dgm:pt>
    <dgm:pt modelId="{A0F4572F-319D-4AB9-AE5B-4FED12184E18}" type="parTrans" cxnId="{7BAAB8F4-9FA6-4F09-BC29-D3C19ABA44C9}">
      <dgm:prSet/>
      <dgm:spPr/>
      <dgm:t>
        <a:bodyPr/>
        <a:lstStyle/>
        <a:p>
          <a:endParaRPr lang="zh-TW" altLang="en-US"/>
        </a:p>
      </dgm:t>
    </dgm:pt>
    <dgm:pt modelId="{85E83345-F742-4F74-89E1-EDE078B27C29}" type="sibTrans" cxnId="{7BAAB8F4-9FA6-4F09-BC29-D3C19ABA44C9}">
      <dgm:prSet/>
      <dgm:spPr/>
      <dgm:t>
        <a:bodyPr/>
        <a:lstStyle/>
        <a:p>
          <a:endParaRPr lang="zh-TW" altLang="en-US"/>
        </a:p>
      </dgm:t>
    </dgm:pt>
    <dgm:pt modelId="{845BED04-14CA-4A51-82EF-33645961FB9D}">
      <dgm:prSet phldrT="[文字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altLang="zh-TW" dirty="0" smtClean="0"/>
            <a:t>Third</a:t>
          </a:r>
          <a:endParaRPr lang="zh-TW" altLang="en-US" dirty="0"/>
        </a:p>
      </dgm:t>
    </dgm:pt>
    <dgm:pt modelId="{525F3C0F-5EA2-4155-AA01-33AC377EB6FF}" type="parTrans" cxnId="{2604AE32-2FB4-42BD-9D6A-B112127A554B}">
      <dgm:prSet/>
      <dgm:spPr/>
      <dgm:t>
        <a:bodyPr/>
        <a:lstStyle/>
        <a:p>
          <a:endParaRPr lang="zh-TW" altLang="en-US"/>
        </a:p>
      </dgm:t>
    </dgm:pt>
    <dgm:pt modelId="{0FBB5EFA-F1B2-4FBA-84F0-17296A80B171}" type="sibTrans" cxnId="{2604AE32-2FB4-42BD-9D6A-B112127A554B}">
      <dgm:prSet/>
      <dgm:spPr/>
      <dgm:t>
        <a:bodyPr/>
        <a:lstStyle/>
        <a:p>
          <a:endParaRPr lang="zh-TW" altLang="en-US"/>
        </a:p>
      </dgm:t>
    </dgm:pt>
    <dgm:pt modelId="{57A7A746-88DD-4319-8A9B-828B2F1F77F1}">
      <dgm:prSet phldrT="[文字]"/>
      <dgm:spPr/>
      <dgm:t>
        <a:bodyPr/>
        <a:lstStyle/>
        <a:p>
          <a:r>
            <a:rPr lang="en-US" altLang="en-US" dirty="0" smtClean="0"/>
            <a:t>Such a function is used as a similarity metric by an agglomerative algorithm to </a:t>
          </a:r>
          <a:r>
            <a:rPr lang="en-US" altLang="en-US" b="1" dirty="0" smtClean="0">
              <a:solidFill>
                <a:srgbClr val="C00000"/>
              </a:solidFill>
            </a:rPr>
            <a:t>merge missions into large topical cluster</a:t>
          </a:r>
          <a:r>
            <a:rPr lang="en-US" altLang="en-US" dirty="0" smtClean="0">
              <a:solidFill>
                <a:srgbClr val="C00000"/>
              </a:solidFill>
            </a:rPr>
            <a:t>s</a:t>
          </a:r>
          <a:r>
            <a:rPr lang="en-US" altLang="en-US" dirty="0" smtClean="0"/>
            <a:t>.</a:t>
          </a:r>
          <a:endParaRPr lang="zh-TW" altLang="en-US" dirty="0"/>
        </a:p>
      </dgm:t>
    </dgm:pt>
    <dgm:pt modelId="{7823B68B-831C-478D-AC02-67FFDB1844F6}" type="parTrans" cxnId="{BC9E26C0-8C17-47CF-A4DB-6798554C8D19}">
      <dgm:prSet/>
      <dgm:spPr/>
      <dgm:t>
        <a:bodyPr/>
        <a:lstStyle/>
        <a:p>
          <a:endParaRPr lang="zh-TW" altLang="en-US"/>
        </a:p>
      </dgm:t>
    </dgm:pt>
    <dgm:pt modelId="{7125D699-9EDC-4B92-A2A1-D875F8343C4C}" type="sibTrans" cxnId="{BC9E26C0-8C17-47CF-A4DB-6798554C8D19}">
      <dgm:prSet/>
      <dgm:spPr/>
      <dgm:t>
        <a:bodyPr/>
        <a:lstStyle/>
        <a:p>
          <a:endParaRPr lang="zh-TW" altLang="en-US"/>
        </a:p>
      </dgm:t>
    </dgm:pt>
    <dgm:pt modelId="{17E47DF7-19C0-4FBA-B157-5F41AD1F4DFD}">
      <dgm:prSet phldrT="[文字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altLang="zh-TW" dirty="0" smtClean="0"/>
            <a:t>Second</a:t>
          </a:r>
          <a:endParaRPr lang="zh-TW" altLang="en-US" dirty="0"/>
        </a:p>
      </dgm:t>
    </dgm:pt>
    <dgm:pt modelId="{9D900B61-8DBA-498B-A8A4-046A4287312C}" type="sibTrans" cxnId="{C82B142C-F9C8-4833-AC9C-BD9DEFF178D0}">
      <dgm:prSet/>
      <dgm:spPr/>
      <dgm:t>
        <a:bodyPr/>
        <a:lstStyle/>
        <a:p>
          <a:endParaRPr lang="zh-TW" altLang="en-US"/>
        </a:p>
      </dgm:t>
    </dgm:pt>
    <dgm:pt modelId="{8ECC5347-CBF8-49CA-AACD-AD6DD898219D}" type="parTrans" cxnId="{C82B142C-F9C8-4833-AC9C-BD9DEFF178D0}">
      <dgm:prSet/>
      <dgm:spPr/>
      <dgm:t>
        <a:bodyPr/>
        <a:lstStyle/>
        <a:p>
          <a:endParaRPr lang="zh-TW" altLang="en-US"/>
        </a:p>
      </dgm:t>
    </dgm:pt>
    <dgm:pt modelId="{DA5DA11D-EF5A-4053-92ED-A6666F1A3BFE}" type="pres">
      <dgm:prSet presAssocID="{0EA6E3D0-DA21-4A48-85D8-9FBA684FDF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BB0A09-1FA7-4ECE-BD92-0FFCC3CF1CC8}" type="pres">
      <dgm:prSet presAssocID="{A3116CDE-03E0-4A04-9249-3B4CB7F14D74}" presName="composite" presStyleCnt="0"/>
      <dgm:spPr/>
    </dgm:pt>
    <dgm:pt modelId="{57FC51A0-55BC-4C3E-A448-45AB85FE85F9}" type="pres">
      <dgm:prSet presAssocID="{A3116CDE-03E0-4A04-9249-3B4CB7F14D74}" presName="parentText" presStyleLbl="alignNode1" presStyleIdx="0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344C72-9C65-419C-BA1E-662F2C49761D}" type="pres">
      <dgm:prSet presAssocID="{A3116CDE-03E0-4A04-9249-3B4CB7F14D74}" presName="descendantText" presStyleLbl="alignAcc1" presStyleIdx="0" presStyleCnt="3" custAng="0" custScale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C47F60-A37D-4AEC-B801-EB71AC951CF2}" type="pres">
      <dgm:prSet presAssocID="{855C02DB-6448-483E-A8BB-9CB53EB8037E}" presName="sp" presStyleCnt="0"/>
      <dgm:spPr/>
    </dgm:pt>
    <dgm:pt modelId="{C544BC8F-5B8A-47A0-A5C0-2FA7DF6BEB34}" type="pres">
      <dgm:prSet presAssocID="{17E47DF7-19C0-4FBA-B157-5F41AD1F4DFD}" presName="composite" presStyleCnt="0"/>
      <dgm:spPr/>
    </dgm:pt>
    <dgm:pt modelId="{65BCCB2B-490C-4113-A799-C6E7875BEEE1}" type="pres">
      <dgm:prSet presAssocID="{17E47DF7-19C0-4FBA-B157-5F41AD1F4DFD}" presName="parentText" presStyleLbl="alignNode1" presStyleIdx="1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9CE685-9BFF-46FF-BB94-7110447603DE}" type="pres">
      <dgm:prSet presAssocID="{17E47DF7-19C0-4FBA-B157-5F41AD1F4DFD}" presName="descendantText" presStyleLbl="alignAcc1" presStyleIdx="1" presStyleCnt="3" custAng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B67606-C2A7-4271-9A07-3E34064A599D}" type="pres">
      <dgm:prSet presAssocID="{9D900B61-8DBA-498B-A8A4-046A4287312C}" presName="sp" presStyleCnt="0"/>
      <dgm:spPr/>
    </dgm:pt>
    <dgm:pt modelId="{3AFD3CCA-8B08-4BD2-BFEB-A14D389A6835}" type="pres">
      <dgm:prSet presAssocID="{845BED04-14CA-4A51-82EF-33645961FB9D}" presName="composite" presStyleCnt="0"/>
      <dgm:spPr/>
    </dgm:pt>
    <dgm:pt modelId="{157FCEB9-699F-432D-A2DE-4E0EB294734F}" type="pres">
      <dgm:prSet presAssocID="{845BED04-14CA-4A51-82EF-33645961FB9D}" presName="parentText" presStyleLbl="alignNode1" presStyleIdx="2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A93B18-D427-4FEE-9EF6-09FF748BE244}" type="pres">
      <dgm:prSet presAssocID="{845BED04-14CA-4A51-82EF-33645961FB9D}" presName="descendantText" presStyleLbl="alignAcc1" presStyleIdx="2" presStyleCnt="3" custAng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3579128-64F5-41BD-BBA2-FB282170E1DD}" srcId="{A3116CDE-03E0-4A04-9249-3B4CB7F14D74}" destId="{BFDF95B1-E1C6-4A63-8B41-522B37062079}" srcOrd="0" destOrd="0" parTransId="{60CC9F91-F62F-47BE-91AB-37C0D14D712E}" sibTransId="{92DDD1D5-B588-48D2-BB64-D1AB19CD8E11}"/>
    <dgm:cxn modelId="{7BAAB8F4-9FA6-4F09-BC29-D3C19ABA44C9}" srcId="{17E47DF7-19C0-4FBA-B157-5F41AD1F4DFD}" destId="{B1EBA1A2-7B93-4819-B5F2-6E8A2C205073}" srcOrd="0" destOrd="0" parTransId="{A0F4572F-319D-4AB9-AE5B-4FED12184E18}" sibTransId="{85E83345-F742-4F74-89E1-EDE078B27C29}"/>
    <dgm:cxn modelId="{F0AF8A80-F79F-465E-9F74-86CD078194F0}" type="presOf" srcId="{B1EBA1A2-7B93-4819-B5F2-6E8A2C205073}" destId="{359CE685-9BFF-46FF-BB94-7110447603DE}" srcOrd="0" destOrd="0" presId="urn:microsoft.com/office/officeart/2005/8/layout/chevron2"/>
    <dgm:cxn modelId="{3D2CE8E5-3DF2-4AF3-B4E7-A24628A8FF94}" type="presOf" srcId="{57A7A746-88DD-4319-8A9B-828B2F1F77F1}" destId="{9AA93B18-D427-4FEE-9EF6-09FF748BE244}" srcOrd="0" destOrd="0" presId="urn:microsoft.com/office/officeart/2005/8/layout/chevron2"/>
    <dgm:cxn modelId="{B7423040-4422-4A04-AA69-7F02D5D92B7B}" type="presOf" srcId="{BFDF95B1-E1C6-4A63-8B41-522B37062079}" destId="{BA344C72-9C65-419C-BA1E-662F2C49761D}" srcOrd="0" destOrd="0" presId="urn:microsoft.com/office/officeart/2005/8/layout/chevron2"/>
    <dgm:cxn modelId="{2604AE32-2FB4-42BD-9D6A-B112127A554B}" srcId="{0EA6E3D0-DA21-4A48-85D8-9FBA684FDF0B}" destId="{845BED04-14CA-4A51-82EF-33645961FB9D}" srcOrd="2" destOrd="0" parTransId="{525F3C0F-5EA2-4155-AA01-33AC377EB6FF}" sibTransId="{0FBB5EFA-F1B2-4FBA-84F0-17296A80B171}"/>
    <dgm:cxn modelId="{BC9E26C0-8C17-47CF-A4DB-6798554C8D19}" srcId="{845BED04-14CA-4A51-82EF-33645961FB9D}" destId="{57A7A746-88DD-4319-8A9B-828B2F1F77F1}" srcOrd="0" destOrd="0" parTransId="{7823B68B-831C-478D-AC02-67FFDB1844F6}" sibTransId="{7125D699-9EDC-4B92-A2A1-D875F8343C4C}"/>
    <dgm:cxn modelId="{60C906A8-CA60-41AA-AF9A-3E12AA1E5B8C}" srcId="{0EA6E3D0-DA21-4A48-85D8-9FBA684FDF0B}" destId="{A3116CDE-03E0-4A04-9249-3B4CB7F14D74}" srcOrd="0" destOrd="0" parTransId="{57962B1C-3E6E-4536-898B-CEA08CE6CAC9}" sibTransId="{855C02DB-6448-483E-A8BB-9CB53EB8037E}"/>
    <dgm:cxn modelId="{1E068421-5F4D-4A86-9E61-DCBF9B3DEE02}" type="presOf" srcId="{A3116CDE-03E0-4A04-9249-3B4CB7F14D74}" destId="{57FC51A0-55BC-4C3E-A448-45AB85FE85F9}" srcOrd="0" destOrd="0" presId="urn:microsoft.com/office/officeart/2005/8/layout/chevron2"/>
    <dgm:cxn modelId="{4929FC5D-4E3F-48C9-A293-D7287E992492}" type="presOf" srcId="{17E47DF7-19C0-4FBA-B157-5F41AD1F4DFD}" destId="{65BCCB2B-490C-4113-A799-C6E7875BEEE1}" srcOrd="0" destOrd="0" presId="urn:microsoft.com/office/officeart/2005/8/layout/chevron2"/>
    <dgm:cxn modelId="{8576BBB5-CEAA-4273-9F30-CD4DCE496C8E}" type="presOf" srcId="{845BED04-14CA-4A51-82EF-33645961FB9D}" destId="{157FCEB9-699F-432D-A2DE-4E0EB294734F}" srcOrd="0" destOrd="0" presId="urn:microsoft.com/office/officeart/2005/8/layout/chevron2"/>
    <dgm:cxn modelId="{BE2827B8-E186-4AE5-81B7-D6F4124AFDDB}" type="presOf" srcId="{0EA6E3D0-DA21-4A48-85D8-9FBA684FDF0B}" destId="{DA5DA11D-EF5A-4053-92ED-A6666F1A3BFE}" srcOrd="0" destOrd="0" presId="urn:microsoft.com/office/officeart/2005/8/layout/chevron2"/>
    <dgm:cxn modelId="{C82B142C-F9C8-4833-AC9C-BD9DEFF178D0}" srcId="{0EA6E3D0-DA21-4A48-85D8-9FBA684FDF0B}" destId="{17E47DF7-19C0-4FBA-B157-5F41AD1F4DFD}" srcOrd="1" destOrd="0" parTransId="{8ECC5347-CBF8-49CA-AACD-AD6DD898219D}" sibTransId="{9D900B61-8DBA-498B-A8A4-046A4287312C}"/>
    <dgm:cxn modelId="{C8DB8E1D-D89A-4F72-A874-4EB43C979CDA}" type="presParOf" srcId="{DA5DA11D-EF5A-4053-92ED-A6666F1A3BFE}" destId="{74BB0A09-1FA7-4ECE-BD92-0FFCC3CF1CC8}" srcOrd="0" destOrd="0" presId="urn:microsoft.com/office/officeart/2005/8/layout/chevron2"/>
    <dgm:cxn modelId="{001C405D-748A-4DA6-A931-2FD404215226}" type="presParOf" srcId="{74BB0A09-1FA7-4ECE-BD92-0FFCC3CF1CC8}" destId="{57FC51A0-55BC-4C3E-A448-45AB85FE85F9}" srcOrd="0" destOrd="0" presId="urn:microsoft.com/office/officeart/2005/8/layout/chevron2"/>
    <dgm:cxn modelId="{613B0ADB-B250-47D6-A45E-E5216CD67B1E}" type="presParOf" srcId="{74BB0A09-1FA7-4ECE-BD92-0FFCC3CF1CC8}" destId="{BA344C72-9C65-419C-BA1E-662F2C49761D}" srcOrd="1" destOrd="0" presId="urn:microsoft.com/office/officeart/2005/8/layout/chevron2"/>
    <dgm:cxn modelId="{D46C99BF-B92C-42F2-A65A-9F9FBEE60166}" type="presParOf" srcId="{DA5DA11D-EF5A-4053-92ED-A6666F1A3BFE}" destId="{77C47F60-A37D-4AEC-B801-EB71AC951CF2}" srcOrd="1" destOrd="0" presId="urn:microsoft.com/office/officeart/2005/8/layout/chevron2"/>
    <dgm:cxn modelId="{854871FF-6E5B-4914-AD55-F2D12E48A69A}" type="presParOf" srcId="{DA5DA11D-EF5A-4053-92ED-A6666F1A3BFE}" destId="{C544BC8F-5B8A-47A0-A5C0-2FA7DF6BEB34}" srcOrd="2" destOrd="0" presId="urn:microsoft.com/office/officeart/2005/8/layout/chevron2"/>
    <dgm:cxn modelId="{4E9DCC9E-1082-431B-9F8D-3E78CE2CAF93}" type="presParOf" srcId="{C544BC8F-5B8A-47A0-A5C0-2FA7DF6BEB34}" destId="{65BCCB2B-490C-4113-A799-C6E7875BEEE1}" srcOrd="0" destOrd="0" presId="urn:microsoft.com/office/officeart/2005/8/layout/chevron2"/>
    <dgm:cxn modelId="{0D0396A9-67BE-46B2-96C5-7B46AE3304BF}" type="presParOf" srcId="{C544BC8F-5B8A-47A0-A5C0-2FA7DF6BEB34}" destId="{359CE685-9BFF-46FF-BB94-7110447603DE}" srcOrd="1" destOrd="0" presId="urn:microsoft.com/office/officeart/2005/8/layout/chevron2"/>
    <dgm:cxn modelId="{3CFB002C-2834-43FE-A031-884D7BF0F89F}" type="presParOf" srcId="{DA5DA11D-EF5A-4053-92ED-A6666F1A3BFE}" destId="{6DB67606-C2A7-4271-9A07-3E34064A599D}" srcOrd="3" destOrd="0" presId="urn:microsoft.com/office/officeart/2005/8/layout/chevron2"/>
    <dgm:cxn modelId="{6B21655C-E90A-49FA-B5D8-01284723B853}" type="presParOf" srcId="{DA5DA11D-EF5A-4053-92ED-A6666F1A3BFE}" destId="{3AFD3CCA-8B08-4BD2-BFEB-A14D389A6835}" srcOrd="4" destOrd="0" presId="urn:microsoft.com/office/officeart/2005/8/layout/chevron2"/>
    <dgm:cxn modelId="{DE404474-DB28-4210-89C5-455C706B816D}" type="presParOf" srcId="{3AFD3CCA-8B08-4BD2-BFEB-A14D389A6835}" destId="{157FCEB9-699F-432D-A2DE-4E0EB294734F}" srcOrd="0" destOrd="0" presId="urn:microsoft.com/office/officeart/2005/8/layout/chevron2"/>
    <dgm:cxn modelId="{7651148F-6E68-4E45-8B21-29A1D662713F}" type="presParOf" srcId="{3AFD3CCA-8B08-4BD2-BFEB-A14D389A6835}" destId="{9AA93B18-D427-4FEE-9EF6-09FF748BE2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F721B-2488-4288-A665-AFBC3B1C1790}">
      <dsp:nvSpPr>
        <dsp:cNvPr id="0" name=""/>
        <dsp:cNvSpPr/>
      </dsp:nvSpPr>
      <dsp:spPr>
        <a:xfrm rot="5400000">
          <a:off x="585545" y="1586878"/>
          <a:ext cx="1001043" cy="11396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BD4665-49B0-47ED-8F78-9619B570F9F2}">
      <dsp:nvSpPr>
        <dsp:cNvPr id="0" name=""/>
        <dsp:cNvSpPr/>
      </dsp:nvSpPr>
      <dsp:spPr>
        <a:xfrm>
          <a:off x="6722" y="566142"/>
          <a:ext cx="2889843" cy="1109874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information about available brands and models</a:t>
          </a:r>
          <a:endParaRPr lang="zh-TW" altLang="en-US" sz="1600" kern="1200" dirty="0"/>
        </a:p>
      </dsp:txBody>
      <dsp:txXfrm>
        <a:off x="60911" y="620331"/>
        <a:ext cx="2781465" cy="1001496"/>
      </dsp:txXfrm>
    </dsp:sp>
    <dsp:sp modelId="{CDBA3C0F-AB5B-4787-96D5-3C5D9A944963}">
      <dsp:nvSpPr>
        <dsp:cNvPr id="0" name=""/>
        <dsp:cNvSpPr/>
      </dsp:nvSpPr>
      <dsp:spPr>
        <a:xfrm>
          <a:off x="2294228" y="643796"/>
          <a:ext cx="1225630" cy="95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4B7539-08CA-404F-9650-41CE413267F1}">
      <dsp:nvSpPr>
        <dsp:cNvPr id="0" name=""/>
        <dsp:cNvSpPr/>
      </dsp:nvSpPr>
      <dsp:spPr>
        <a:xfrm rot="5400000">
          <a:off x="2268204" y="2883021"/>
          <a:ext cx="1001043" cy="113965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AF5BE-B21C-40DE-B8F3-9E2B530C875E}">
      <dsp:nvSpPr>
        <dsp:cNvPr id="0" name=""/>
        <dsp:cNvSpPr/>
      </dsp:nvSpPr>
      <dsp:spPr>
        <a:xfrm>
          <a:off x="1693027" y="1856336"/>
          <a:ext cx="3452217" cy="956979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look for reviews and comparisons between different models with similar features</a:t>
          </a:r>
          <a:endParaRPr lang="zh-TW" altLang="en-US" sz="1600" kern="1200" dirty="0"/>
        </a:p>
      </dsp:txBody>
      <dsp:txXfrm>
        <a:off x="1739751" y="1903060"/>
        <a:ext cx="3358769" cy="863531"/>
      </dsp:txXfrm>
    </dsp:sp>
    <dsp:sp modelId="{AE5E044D-D7B3-451E-A454-FA3324A5FC57}">
      <dsp:nvSpPr>
        <dsp:cNvPr id="0" name=""/>
        <dsp:cNvSpPr/>
      </dsp:nvSpPr>
      <dsp:spPr>
        <a:xfrm>
          <a:off x="4261720" y="1857543"/>
          <a:ext cx="1225630" cy="9533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50881-4270-4FC0-8EC4-1D4688BE188F}">
      <dsp:nvSpPr>
        <dsp:cNvPr id="0" name=""/>
        <dsp:cNvSpPr/>
      </dsp:nvSpPr>
      <dsp:spPr>
        <a:xfrm>
          <a:off x="3386055" y="3096340"/>
          <a:ext cx="4142715" cy="900277"/>
        </a:xfrm>
        <a:prstGeom prst="roundRect">
          <a:avLst>
            <a:gd name="adj" fmla="val 166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search for sellers who offer the chosen model at an advantageous price or with an extended guarantee</a:t>
          </a:r>
          <a:endParaRPr lang="zh-TW" altLang="en-US" sz="1600" kern="1200" dirty="0"/>
        </a:p>
      </dsp:txBody>
      <dsp:txXfrm>
        <a:off x="3430011" y="3140296"/>
        <a:ext cx="4054803" cy="812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3C7FD-1722-401A-9587-3D8484F9FFE1}">
      <dsp:nvSpPr>
        <dsp:cNvPr id="0" name=""/>
        <dsp:cNvSpPr/>
      </dsp:nvSpPr>
      <dsp:spPr>
        <a:xfrm>
          <a:off x="1875329" y="1050247"/>
          <a:ext cx="1334910" cy="1154751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700" b="1" kern="1200" dirty="0" smtClean="0"/>
            <a:t>Vacuum cleaner</a:t>
          </a:r>
          <a:endParaRPr lang="zh-TW" altLang="en-US" sz="1700" b="1" kern="1200" dirty="0"/>
        </a:p>
      </dsp:txBody>
      <dsp:txXfrm>
        <a:off x="2096542" y="1241605"/>
        <a:ext cx="892484" cy="772035"/>
      </dsp:txXfrm>
    </dsp:sp>
    <dsp:sp modelId="{51B4A4F5-2D38-487D-AF5E-BA0C697DCAA4}">
      <dsp:nvSpPr>
        <dsp:cNvPr id="0" name=""/>
        <dsp:cNvSpPr/>
      </dsp:nvSpPr>
      <dsp:spPr>
        <a:xfrm>
          <a:off x="2711239" y="497776"/>
          <a:ext cx="503657" cy="4339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ED67E3-3A85-42CF-A07C-D88D6AA7D601}">
      <dsp:nvSpPr>
        <dsp:cNvPr id="0" name=""/>
        <dsp:cNvSpPr/>
      </dsp:nvSpPr>
      <dsp:spPr>
        <a:xfrm>
          <a:off x="1998293" y="0"/>
          <a:ext cx="1093949" cy="946394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Return policy</a:t>
          </a:r>
          <a:endParaRPr lang="zh-TW" altLang="en-US" sz="1400" kern="1200" dirty="0"/>
        </a:p>
      </dsp:txBody>
      <dsp:txXfrm>
        <a:off x="2179584" y="156838"/>
        <a:ext cx="731367" cy="632718"/>
      </dsp:txXfrm>
    </dsp:sp>
    <dsp:sp modelId="{55B7E6BE-34F1-4DDF-9E72-DDB6069CAA12}">
      <dsp:nvSpPr>
        <dsp:cNvPr id="0" name=""/>
        <dsp:cNvSpPr/>
      </dsp:nvSpPr>
      <dsp:spPr>
        <a:xfrm>
          <a:off x="3299047" y="1309065"/>
          <a:ext cx="503657" cy="4339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D16212-B56C-44A7-A1F0-43812FED4612}">
      <dsp:nvSpPr>
        <dsp:cNvPr id="0" name=""/>
        <dsp:cNvSpPr/>
      </dsp:nvSpPr>
      <dsp:spPr>
        <a:xfrm>
          <a:off x="3001572" y="582096"/>
          <a:ext cx="1093949" cy="946394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name</a:t>
          </a:r>
          <a:endParaRPr lang="zh-TW" altLang="en-US" sz="1400" kern="1200" dirty="0"/>
        </a:p>
      </dsp:txBody>
      <dsp:txXfrm>
        <a:off x="3182863" y="738934"/>
        <a:ext cx="731367" cy="632718"/>
      </dsp:txXfrm>
    </dsp:sp>
    <dsp:sp modelId="{7DF29DA9-3756-4605-8555-BA32AE30832E}">
      <dsp:nvSpPr>
        <dsp:cNvPr id="0" name=""/>
        <dsp:cNvSpPr/>
      </dsp:nvSpPr>
      <dsp:spPr>
        <a:xfrm>
          <a:off x="2890717" y="2224857"/>
          <a:ext cx="503657" cy="4339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A9235A-E8C5-4DED-8CD5-F59D3647BBFC}">
      <dsp:nvSpPr>
        <dsp:cNvPr id="0" name=""/>
        <dsp:cNvSpPr/>
      </dsp:nvSpPr>
      <dsp:spPr>
        <a:xfrm>
          <a:off x="3001572" y="1726429"/>
          <a:ext cx="1093949" cy="946394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characteristics</a:t>
          </a:r>
          <a:endParaRPr lang="zh-TW" altLang="en-US" sz="1400" kern="1200" dirty="0"/>
        </a:p>
      </dsp:txBody>
      <dsp:txXfrm>
        <a:off x="3182863" y="1883267"/>
        <a:ext cx="731367" cy="632718"/>
      </dsp:txXfrm>
    </dsp:sp>
    <dsp:sp modelId="{47837F48-FAB7-46A4-8162-324DFACC1F5A}">
      <dsp:nvSpPr>
        <dsp:cNvPr id="0" name=""/>
        <dsp:cNvSpPr/>
      </dsp:nvSpPr>
      <dsp:spPr>
        <a:xfrm>
          <a:off x="1877813" y="2319920"/>
          <a:ext cx="503657" cy="4339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78BC38-8A17-47ED-8018-AC3B42C8EB10}">
      <dsp:nvSpPr>
        <dsp:cNvPr id="0" name=""/>
        <dsp:cNvSpPr/>
      </dsp:nvSpPr>
      <dsp:spPr>
        <a:xfrm>
          <a:off x="1998293" y="2309177"/>
          <a:ext cx="1093949" cy="946394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Pros &amp; cons</a:t>
          </a:r>
          <a:endParaRPr lang="zh-TW" altLang="en-US" sz="1400" kern="1200" dirty="0"/>
        </a:p>
      </dsp:txBody>
      <dsp:txXfrm>
        <a:off x="2179584" y="2466015"/>
        <a:ext cx="731367" cy="632718"/>
      </dsp:txXfrm>
    </dsp:sp>
    <dsp:sp modelId="{FB39D062-9844-4041-8AA7-C5C1750C1908}">
      <dsp:nvSpPr>
        <dsp:cNvPr id="0" name=""/>
        <dsp:cNvSpPr/>
      </dsp:nvSpPr>
      <dsp:spPr>
        <a:xfrm>
          <a:off x="1280379" y="1508957"/>
          <a:ext cx="503657" cy="43396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7F3B49-497F-432B-84CF-BC19CB007894}">
      <dsp:nvSpPr>
        <dsp:cNvPr id="0" name=""/>
        <dsp:cNvSpPr/>
      </dsp:nvSpPr>
      <dsp:spPr>
        <a:xfrm>
          <a:off x="990357" y="1727080"/>
          <a:ext cx="1093949" cy="946394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price</a:t>
          </a:r>
          <a:endParaRPr lang="zh-TW" altLang="en-US" sz="1400" kern="1200" dirty="0"/>
        </a:p>
      </dsp:txBody>
      <dsp:txXfrm>
        <a:off x="1171648" y="1883918"/>
        <a:ext cx="731367" cy="632718"/>
      </dsp:txXfrm>
    </dsp:sp>
    <dsp:sp modelId="{009CBACA-18B0-4968-A094-EB7684BB36E0}">
      <dsp:nvSpPr>
        <dsp:cNvPr id="0" name=""/>
        <dsp:cNvSpPr/>
      </dsp:nvSpPr>
      <dsp:spPr>
        <a:xfrm>
          <a:off x="990357" y="580794"/>
          <a:ext cx="1093949" cy="946394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Seller’s location</a:t>
          </a:r>
          <a:endParaRPr lang="zh-TW" altLang="en-US" sz="1400" kern="1200" dirty="0"/>
        </a:p>
      </dsp:txBody>
      <dsp:txXfrm>
        <a:off x="1171648" y="737632"/>
        <a:ext cx="731367" cy="632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C51A0-55BC-4C3E-A448-45AB85FE85F9}">
      <dsp:nvSpPr>
        <dsp:cNvPr id="0" name=""/>
        <dsp:cNvSpPr/>
      </dsp:nvSpPr>
      <dsp:spPr>
        <a:xfrm rot="5400000">
          <a:off x="-245874" y="248933"/>
          <a:ext cx="1639166" cy="1147416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First</a:t>
          </a:r>
          <a:endParaRPr lang="zh-TW" altLang="en-US" sz="2700" kern="1200" dirty="0"/>
        </a:p>
      </dsp:txBody>
      <dsp:txXfrm rot="-5400000">
        <a:off x="1" y="576766"/>
        <a:ext cx="1147416" cy="491750"/>
      </dsp:txXfrm>
    </dsp:sp>
    <dsp:sp modelId="{BA344C72-9C65-419C-BA1E-662F2C49761D}">
      <dsp:nvSpPr>
        <dsp:cNvPr id="0" name=""/>
        <dsp:cNvSpPr/>
      </dsp:nvSpPr>
      <dsp:spPr>
        <a:xfrm rot="5400000">
          <a:off x="3811582" y="-2661107"/>
          <a:ext cx="1065458" cy="639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train a classifier to predict if two different missions have a similar topical connotation</a:t>
          </a:r>
          <a:endParaRPr lang="zh-TW" altLang="en-US" sz="2000" kern="1200" dirty="0"/>
        </a:p>
      </dsp:txBody>
      <dsp:txXfrm rot="-5400000">
        <a:off x="1147417" y="55069"/>
        <a:ext cx="6341779" cy="961436"/>
      </dsp:txXfrm>
    </dsp:sp>
    <dsp:sp modelId="{65BCCB2B-490C-4113-A799-C6E7875BEEE1}">
      <dsp:nvSpPr>
        <dsp:cNvPr id="0" name=""/>
        <dsp:cNvSpPr/>
      </dsp:nvSpPr>
      <dsp:spPr>
        <a:xfrm rot="5400000">
          <a:off x="-245874" y="1694543"/>
          <a:ext cx="1639166" cy="1147416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Second</a:t>
          </a:r>
          <a:endParaRPr lang="zh-TW" altLang="en-US" sz="2700" kern="1200" dirty="0"/>
        </a:p>
      </dsp:txBody>
      <dsp:txXfrm rot="-5400000">
        <a:off x="1" y="2022376"/>
        <a:ext cx="1147416" cy="491750"/>
      </dsp:txXfrm>
    </dsp:sp>
    <dsp:sp modelId="{359CE685-9BFF-46FF-BB94-7110447603DE}">
      <dsp:nvSpPr>
        <dsp:cNvPr id="0" name=""/>
        <dsp:cNvSpPr/>
      </dsp:nvSpPr>
      <dsp:spPr>
        <a:xfrm rot="5400000">
          <a:off x="3811582" y="-1215497"/>
          <a:ext cx="1065458" cy="639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The learned function takes as input two sets of queries and </a:t>
          </a:r>
          <a:r>
            <a:rPr lang="en-US" altLang="en-US" sz="2000" b="1" kern="1200" dirty="0" smtClean="0">
              <a:solidFill>
                <a:srgbClr val="C00000"/>
              </a:solidFill>
            </a:rPr>
            <a:t>computes the probability that they are topically-related</a:t>
          </a:r>
          <a:r>
            <a:rPr lang="en-US" altLang="en-US" sz="2000" kern="1200" dirty="0" smtClean="0"/>
            <a:t>.</a:t>
          </a:r>
          <a:endParaRPr lang="zh-TW" altLang="en-US" sz="2000" kern="1200" dirty="0"/>
        </a:p>
      </dsp:txBody>
      <dsp:txXfrm rot="-5400000">
        <a:off x="1147417" y="1500679"/>
        <a:ext cx="6341779" cy="961436"/>
      </dsp:txXfrm>
    </dsp:sp>
    <dsp:sp modelId="{157FCEB9-699F-432D-A2DE-4E0EB294734F}">
      <dsp:nvSpPr>
        <dsp:cNvPr id="0" name=""/>
        <dsp:cNvSpPr/>
      </dsp:nvSpPr>
      <dsp:spPr>
        <a:xfrm rot="5400000">
          <a:off x="-245874" y="3140153"/>
          <a:ext cx="1639166" cy="1147416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 smtClean="0"/>
            <a:t>Third</a:t>
          </a:r>
          <a:endParaRPr lang="zh-TW" altLang="en-US" sz="2700" kern="1200" dirty="0"/>
        </a:p>
      </dsp:txBody>
      <dsp:txXfrm rot="-5400000">
        <a:off x="1" y="3467986"/>
        <a:ext cx="1147416" cy="491750"/>
      </dsp:txXfrm>
    </dsp:sp>
    <dsp:sp modelId="{9AA93B18-D427-4FEE-9EF6-09FF748BE244}">
      <dsp:nvSpPr>
        <dsp:cNvPr id="0" name=""/>
        <dsp:cNvSpPr/>
      </dsp:nvSpPr>
      <dsp:spPr>
        <a:xfrm rot="5400000">
          <a:off x="3811582" y="230112"/>
          <a:ext cx="1065458" cy="639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2000" kern="1200" dirty="0" smtClean="0"/>
            <a:t>Such a function is used as a similarity metric by an agglomerative algorithm to </a:t>
          </a:r>
          <a:r>
            <a:rPr lang="en-US" altLang="en-US" sz="2000" b="1" kern="1200" dirty="0" smtClean="0">
              <a:solidFill>
                <a:srgbClr val="C00000"/>
              </a:solidFill>
            </a:rPr>
            <a:t>merge missions into large topical cluster</a:t>
          </a:r>
          <a:r>
            <a:rPr lang="en-US" altLang="en-US" sz="2000" kern="1200" dirty="0" smtClean="0">
              <a:solidFill>
                <a:srgbClr val="C00000"/>
              </a:solidFill>
            </a:rPr>
            <a:t>s</a:t>
          </a:r>
          <a:r>
            <a:rPr lang="en-US" altLang="en-US" sz="2000" kern="1200" dirty="0" smtClean="0"/>
            <a:t>.</a:t>
          </a:r>
          <a:endParaRPr lang="zh-TW" altLang="en-US" sz="2000" kern="1200" dirty="0"/>
        </a:p>
      </dsp:txBody>
      <dsp:txXfrm rot="-5400000">
        <a:off x="1147417" y="2946289"/>
        <a:ext cx="6341779" cy="961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六角放射狀"/>
  <dgm:desc val="用來顯示與中心概念或主題相關的連續流程。上限為 6 個階層 2 的圖形。 最適合用在少量文字的情況。 未使用的文字不會出現，但只要切換版面配置，仍然可以使用。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C6D07-7D62-486B-B92F-F8EECDA5CE84}" type="datetimeFigureOut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DBB8A-C8BD-44EA-805B-F190281889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16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features used for the classifications come from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different domains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1.textual features: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include different flavors of lexical similarity between the two queries</a:t>
            </a:r>
          </a:p>
          <a:p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session features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measure several aspects of the click activity of the user in the time between the two queries and in the overall sessio</a:t>
            </a:r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</a:t>
            </a:r>
          </a:p>
          <a:p>
            <a:r>
              <a:rPr lang="en-US" altLang="zh-TW" sz="1200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3. time-related features :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into account the inter-event time distance for some representative user actions.</a:t>
            </a:r>
            <a:endParaRPr lang="zh-TW" altLang="en-US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BB8A-C8BD-44EA-805B-F1902818892B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5699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BB8A-C8BD-44EA-805B-F1902818892B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903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BB8A-C8BD-44EA-805B-F1902818892B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19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GATE the number of both medium-size (10-100) and big size (</a:t>
            </a:r>
            <a:r>
              <a:rPr lang="en-US" altLang="zh-TW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100) topics grows with the iterations , in OSLOM the medium-size topics that are detected in the first hierarchical level tend to be merged in very large comprehensive and heterogeneous topics, with up to some tens of thousands queries.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BB8A-C8BD-44EA-805B-F1902818892B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6296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LLR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BB8A-C8BD-44EA-805B-F1902818892B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71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限定</a:t>
            </a:r>
            <a:r>
              <a:rPr lang="en-US" altLang="zh-TW" dirty="0" smtClean="0"/>
              <a:t>topic</a:t>
            </a:r>
            <a:r>
              <a:rPr lang="en-US" altLang="zh-TW" baseline="0" dirty="0" smtClean="0"/>
              <a:t> size(</a:t>
            </a:r>
            <a:r>
              <a:rPr lang="zh-TW" altLang="en-US" baseline="0" dirty="0" smtClean="0"/>
              <a:t>含有的</a:t>
            </a:r>
            <a:r>
              <a:rPr lang="en-US" altLang="zh-TW" baseline="0" dirty="0" smtClean="0"/>
              <a:t>query</a:t>
            </a:r>
            <a:r>
              <a:rPr lang="zh-TW" altLang="en-US" baseline="0" dirty="0" smtClean="0"/>
              <a:t>個數</a:t>
            </a:r>
            <a:r>
              <a:rPr lang="en-US" altLang="zh-TW" baseline="0" dirty="0" smtClean="0"/>
              <a:t>)</a:t>
            </a:r>
            <a:r>
              <a:rPr lang="zh-TW" altLang="en-US" baseline="0" dirty="0" smtClean="0"/>
              <a:t>來進行觀察</a:t>
            </a:r>
            <a:r>
              <a:rPr lang="en-US" altLang="zh-TW" baseline="0" dirty="0" smtClean="0"/>
              <a:t>LLR</a:t>
            </a:r>
            <a:r>
              <a:rPr lang="zh-TW" altLang="en-US" baseline="0" dirty="0" smtClean="0"/>
              <a:t>之變化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BB8A-C8BD-44EA-805B-F1902818892B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634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1.GATE outperforms OSLOM for all the medium-small topic sizes, that represent the great majority of topics.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2.For clusters containing about 100 queries the two approaches are comparable, and only for some bigger, more rare topics OSLOM achieves the best performance.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BB8A-C8BD-44EA-805B-F1902818892B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2321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stress that the mission sequences of randomly selected users are strongly biased toward high-frequency queries such as “</a:t>
            </a:r>
            <a:r>
              <a:rPr lang="en-US" altLang="zh-TW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facebook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”,“amazon” and so on. Since these are shared by a large number of users, any user profile is likely to match them, leading to a decay in detection performance.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DBB8A-C8BD-44EA-805B-F1902818892B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0107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28996-711D-46BC-BD67-2BF46CED52F2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087E-1062-4F3E-B622-0623150BF6E0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93E6-C7D3-4067-8B03-FE0E4F769BA6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37901-196E-4847-AA99-7BEF90649283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D583-B124-4961-8635-D0DD8610CCC0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EE80-3D9E-43C6-8214-07DA89B26E75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82FE4-BC0D-4995-97EA-0F8ADDA8BD1A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C47A9-EC0A-4422-B9A2-F9B06578652D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B759-7CEC-4701-84AD-DC31B3C53FDA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0BD5-A2AB-45A9-A64F-8AF6D6774DFA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08F1-0883-4DA4-AA41-BAB6831049DC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F1F03C-1912-4E84-860C-CBB8EBF36522}" type="datetime1">
              <a:rPr lang="zh-TW" altLang="en-US" smtClean="0"/>
              <a:t>2012/8/21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7F6F4DC-4A32-4FA6-ADD4-D340D09B5E4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5.png"/><Relationship Id="rId5" Type="http://schemas.openxmlformats.org/officeDocument/2006/relationships/image" Target="../media/image21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邊形 6"/>
          <p:cNvSpPr/>
          <p:nvPr/>
        </p:nvSpPr>
        <p:spPr>
          <a:xfrm>
            <a:off x="1043608" y="2492896"/>
            <a:ext cx="7272808" cy="156966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-2340" y="249078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                    Date:  2012/8/13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                    Source: </a:t>
            </a:r>
            <a:r>
              <a:rPr lang="en-US" altLang="zh-TW" sz="2400" b="1" dirty="0"/>
              <a:t>Luca Maria Aiello</a:t>
            </a:r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. al(CIKM’11)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                    Advisor:  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Jia</a:t>
            </a:r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-ling, 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Koh</a:t>
            </a:r>
            <a:endParaRPr lang="en-US" altLang="zh-TW" sz="2400" b="1" dirty="0" smtClean="0">
              <a:solidFill>
                <a:schemeClr val="tx1"/>
              </a:solidFill>
              <a:latin typeface="Century Schoolbook" pitchFamily="18" charset="0"/>
              <a:ea typeface="標楷體" pitchFamily="65" charset="-120"/>
            </a:endParaRPr>
          </a:p>
          <a:p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                    Speaker: 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Jiun</a:t>
            </a:r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 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Jia</a:t>
            </a:r>
            <a:r>
              <a:rPr lang="en-US" altLang="zh-TW" sz="2400" b="1" dirty="0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, </a:t>
            </a:r>
            <a:r>
              <a:rPr lang="en-US" altLang="zh-TW" sz="2400" b="1" dirty="0" err="1" smtClean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Chiou</a:t>
            </a:r>
            <a:endParaRPr lang="en-US" altLang="zh-TW" sz="2400" b="1" dirty="0">
              <a:solidFill>
                <a:schemeClr val="tx1"/>
              </a:solidFill>
              <a:latin typeface="Century Schoolbook" pitchFamily="18" charset="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617667"/>
            <a:ext cx="7920880" cy="10800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0"/>
          </a:sp3d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Behavior-driven Clustering of </a:t>
            </a:r>
          </a:p>
          <a:p>
            <a:pPr algn="ctr"/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Queries into Topics</a:t>
            </a:r>
            <a:endParaRPr lang="zh-TW" alt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www.technoskillonline.com/wp-content/uploads/2010/05/search-300x2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86105"/>
            <a:ext cx="2458026" cy="244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iun-Jia\AppData\Local\Microsoft\Windows\Temporary Internet Files\Content.IE5\3CJ1CWLQ\MC90043258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0" y="2102025"/>
            <a:ext cx="777528" cy="77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756857" y="6249256"/>
            <a:ext cx="384803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67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783016" cy="468958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b="1" dirty="0" smtClean="0">
                <a:solidFill>
                  <a:srgbClr val="002060"/>
                </a:solidFill>
                <a:latin typeface="Century Schoolbook" pitchFamily="18" charset="0"/>
              </a:rPr>
              <a:t>Mission similarity classifier</a:t>
            </a:r>
            <a:endParaRPr lang="en-US" sz="28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Greedy agglomerative topic extraction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User profiling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68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85921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Mission similarity classifier</a:t>
            </a:r>
            <a:endParaRPr lang="zh-TW" altLang="en-US" sz="4300" b="0" dirty="0"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1232972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TW" b="1" spc="300" dirty="0" smtClean="0"/>
              <a:t>Detection of search missions</a:t>
            </a:r>
            <a:endParaRPr lang="zh-TW" altLang="en-US" b="1" spc="300" dirty="0"/>
          </a:p>
        </p:txBody>
      </p:sp>
      <p:sp>
        <p:nvSpPr>
          <p:cNvPr id="8" name="矩形 7"/>
          <p:cNvSpPr/>
          <p:nvPr/>
        </p:nvSpPr>
        <p:spPr>
          <a:xfrm>
            <a:off x="899592" y="165798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/>
              <a:t>Goal: </a:t>
            </a:r>
            <a:r>
              <a:rPr lang="en-US" altLang="zh-TW" b="1" dirty="0" smtClean="0">
                <a:solidFill>
                  <a:srgbClr val="C00000"/>
                </a:solidFill>
              </a:rPr>
              <a:t>partition </a:t>
            </a:r>
            <a:r>
              <a:rPr lang="en-US" altLang="zh-TW" b="1" dirty="0">
                <a:solidFill>
                  <a:srgbClr val="C00000"/>
                </a:solidFill>
              </a:rPr>
              <a:t>the user activity into </a:t>
            </a:r>
            <a:r>
              <a:rPr lang="en-US" altLang="zh-TW" b="1" dirty="0" smtClean="0">
                <a:solidFill>
                  <a:srgbClr val="C00000"/>
                </a:solidFill>
              </a:rPr>
              <a:t>missions</a:t>
            </a:r>
          </a:p>
          <a:p>
            <a:endParaRPr lang="en-US" altLang="zh-TW" b="1" dirty="0" smtClean="0">
              <a:solidFill>
                <a:srgbClr val="C00000"/>
              </a:solidFill>
            </a:endParaRPr>
          </a:p>
          <a:p>
            <a:r>
              <a:rPr lang="en-US" altLang="zh-TW" dirty="0" smtClean="0"/>
              <a:t>use the machine learning approach :</a:t>
            </a:r>
          </a:p>
          <a:p>
            <a:r>
              <a:rPr lang="en-US" altLang="zh-TW" dirty="0" smtClean="0"/>
              <a:t>is </a:t>
            </a:r>
            <a:r>
              <a:rPr lang="en-US" altLang="zh-TW" dirty="0"/>
              <a:t>able to </a:t>
            </a:r>
            <a:r>
              <a:rPr lang="en-US" altLang="zh-TW" dirty="0">
                <a:solidFill>
                  <a:srgbClr val="C00000"/>
                </a:solidFill>
              </a:rPr>
              <a:t>detect the boundaries of a </a:t>
            </a:r>
            <a:r>
              <a:rPr lang="en-US" altLang="zh-TW" dirty="0" smtClean="0">
                <a:solidFill>
                  <a:srgbClr val="C00000"/>
                </a:solidFill>
              </a:rPr>
              <a:t>mission </a:t>
            </a:r>
            <a:r>
              <a:rPr lang="en-US" altLang="zh-TW" dirty="0" smtClean="0"/>
              <a:t>by </a:t>
            </a:r>
            <a:r>
              <a:rPr lang="en-US" altLang="zh-TW" dirty="0"/>
              <a:t>analyzing the live stream of actions performed by </a:t>
            </a:r>
            <a:r>
              <a:rPr lang="en-US" altLang="zh-TW" dirty="0" smtClean="0"/>
              <a:t>the user </a:t>
            </a:r>
            <a:r>
              <a:rPr lang="en-US" altLang="zh-TW" dirty="0"/>
              <a:t>on the search engine.</a:t>
            </a:r>
            <a:endParaRPr lang="zh-TW" altLang="en-US" dirty="0"/>
          </a:p>
        </p:txBody>
      </p:sp>
      <p:sp>
        <p:nvSpPr>
          <p:cNvPr id="9" name="流程圖: 磁碟 8"/>
          <p:cNvSpPr/>
          <p:nvPr/>
        </p:nvSpPr>
        <p:spPr>
          <a:xfrm>
            <a:off x="107504" y="3801485"/>
            <a:ext cx="2988000" cy="2448000"/>
          </a:xfrm>
          <a:prstGeom prst="flowChartMagneticDisk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dirty="0"/>
              <a:t>a set of features extracted from a pair of </a:t>
            </a:r>
            <a:r>
              <a:rPr lang="en-US" altLang="zh-TW" b="1" u="sng" dirty="0">
                <a:solidFill>
                  <a:schemeClr val="tx1"/>
                </a:solidFill>
              </a:rPr>
              <a:t>consecutive</a:t>
            </a:r>
          </a:p>
          <a:p>
            <a:r>
              <a:rPr lang="en-US" altLang="zh-TW" b="1" u="sng" dirty="0">
                <a:solidFill>
                  <a:schemeClr val="tx1"/>
                </a:solidFill>
              </a:rPr>
              <a:t>query log tuples </a:t>
            </a:r>
            <a:r>
              <a:rPr lang="en-US" altLang="zh-TW" b="1" i="1" u="sng" dirty="0">
                <a:solidFill>
                  <a:schemeClr val="tx1"/>
                </a:solidFill>
              </a:rPr>
              <a:t>τ</a:t>
            </a:r>
            <a:r>
              <a:rPr lang="en-US" altLang="zh-TW" b="1" u="sng" dirty="0">
                <a:solidFill>
                  <a:schemeClr val="tx1"/>
                </a:solidFill>
              </a:rPr>
              <a:t>1</a:t>
            </a:r>
            <a:r>
              <a:rPr lang="en-US" altLang="zh-TW" b="1" i="1" u="sng" dirty="0">
                <a:solidFill>
                  <a:schemeClr val="tx1"/>
                </a:solidFill>
              </a:rPr>
              <a:t>, τ</a:t>
            </a:r>
            <a:r>
              <a:rPr lang="en-US" altLang="zh-TW" b="1" u="sng" dirty="0">
                <a:solidFill>
                  <a:schemeClr val="tx1"/>
                </a:solidFill>
              </a:rPr>
              <a:t>2 </a:t>
            </a:r>
            <a:r>
              <a:rPr lang="en-US" altLang="zh-TW" dirty="0"/>
              <a:t>generated by the </a:t>
            </a:r>
            <a:r>
              <a:rPr lang="en-US" altLang="zh-TW" b="1" dirty="0">
                <a:solidFill>
                  <a:srgbClr val="C00000"/>
                </a:solidFill>
              </a:rPr>
              <a:t>same user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58035" y="3269225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input</a:t>
            </a:r>
            <a:endParaRPr lang="zh-TW" altLang="en-US" dirty="0"/>
          </a:p>
        </p:txBody>
      </p:sp>
      <p:pic>
        <p:nvPicPr>
          <p:cNvPr id="7170" name="Picture 2" descr="http://4.bp.blogspot.com/_auDPP37HoNI/S9fLIQTnZNI/AAAAAAAABmA/3xAOurl3h7A/s1600/applic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11" y="3861047"/>
            <a:ext cx="1966527" cy="19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弧形箭號 (下彎) 11"/>
          <p:cNvSpPr/>
          <p:nvPr/>
        </p:nvSpPr>
        <p:spPr>
          <a:xfrm>
            <a:off x="1866528" y="3453890"/>
            <a:ext cx="2520280" cy="695189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551436" y="6052373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Mission detector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682952" y="4474979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output</a:t>
            </a:r>
            <a:endParaRPr lang="zh-TW" altLang="en-US" dirty="0"/>
          </a:p>
        </p:txBody>
      </p:sp>
      <p:sp>
        <p:nvSpPr>
          <p:cNvPr id="14" name="向右箭號 13"/>
          <p:cNvSpPr/>
          <p:nvPr/>
        </p:nvSpPr>
        <p:spPr>
          <a:xfrm>
            <a:off x="5456869" y="4844311"/>
            <a:ext cx="1106452" cy="138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流程圖: 決策 16"/>
          <p:cNvSpPr/>
          <p:nvPr/>
        </p:nvSpPr>
        <p:spPr>
          <a:xfrm>
            <a:off x="6634654" y="3923151"/>
            <a:ext cx="2257826" cy="2119317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699018" y="4382646"/>
            <a:ext cx="21290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whether </a:t>
            </a:r>
            <a:r>
              <a:rPr lang="en-US" altLang="zh-TW" i="1" dirty="0"/>
              <a:t>τ</a:t>
            </a:r>
            <a:r>
              <a:rPr lang="en-US" altLang="zh-TW" dirty="0"/>
              <a:t>2 is coherent </a:t>
            </a:r>
            <a:r>
              <a:rPr lang="en-US" altLang="zh-TW" dirty="0" smtClean="0"/>
              <a:t>with </a:t>
            </a:r>
            <a:r>
              <a:rPr lang="el-GR" altLang="zh-TW" i="1" dirty="0" smtClean="0"/>
              <a:t>τ</a:t>
            </a:r>
            <a:r>
              <a:rPr lang="el-GR" altLang="zh-TW" dirty="0" smtClean="0"/>
              <a:t>1</a:t>
            </a:r>
            <a:r>
              <a:rPr lang="el-GR" altLang="zh-TW" dirty="0"/>
              <a:t>, </a:t>
            </a:r>
            <a:r>
              <a:rPr lang="en-US" altLang="zh-TW" dirty="0"/>
              <a:t>from a topical perspective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8098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85921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Mission similarity classifier</a:t>
            </a:r>
            <a:endParaRPr lang="zh-TW" altLang="en-US" sz="4300" b="0" dirty="0"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1232972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altLang="zh-TW" b="1" spc="300" dirty="0"/>
              <a:t>Merging missions</a:t>
            </a:r>
            <a:endParaRPr lang="zh-TW" altLang="en-US" b="1" spc="300" dirty="0"/>
          </a:p>
        </p:txBody>
      </p:sp>
      <p:sp>
        <p:nvSpPr>
          <p:cNvPr id="7" name="矩形 6"/>
          <p:cNvSpPr/>
          <p:nvPr/>
        </p:nvSpPr>
        <p:spPr>
          <a:xfrm>
            <a:off x="899592" y="1657986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strong topical </a:t>
            </a:r>
            <a:r>
              <a:rPr lang="en-US" altLang="zh-TW" dirty="0" smtClean="0"/>
              <a:t>coherence of </a:t>
            </a:r>
            <a:r>
              <a:rPr lang="en-US" altLang="zh-TW" dirty="0"/>
              <a:t>queries inside the same mission can be </a:t>
            </a:r>
            <a:r>
              <a:rPr lang="en-US" altLang="zh-TW" dirty="0" smtClean="0"/>
              <a:t>exploited to </a:t>
            </a:r>
            <a:r>
              <a:rPr lang="en-US" altLang="zh-TW" dirty="0"/>
              <a:t>generalize the approach used for mission boundary to a</a:t>
            </a:r>
          </a:p>
          <a:p>
            <a:r>
              <a:rPr lang="en-US" altLang="zh-TW" dirty="0"/>
              <a:t>topic boundary detection.</a:t>
            </a:r>
            <a:r>
              <a:rPr lang="en-US" altLang="zh-TW" b="1" dirty="0" smtClean="0"/>
              <a:t> </a:t>
            </a:r>
          </a:p>
          <a:p>
            <a:endParaRPr lang="en-US" altLang="zh-TW" b="1" dirty="0">
              <a:solidFill>
                <a:srgbClr val="C00000"/>
              </a:solidFill>
            </a:endParaRPr>
          </a:p>
          <a:p>
            <a:r>
              <a:rPr lang="en-US" altLang="zh-TW" b="1" dirty="0" smtClean="0"/>
              <a:t>Goal: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decide whether two query sets belong to the same topic.</a:t>
            </a:r>
            <a:endParaRPr lang="en-US" altLang="zh-TW" b="1" dirty="0" smtClean="0">
              <a:solidFill>
                <a:srgbClr val="FF0000"/>
              </a:solidFill>
            </a:endParaRPr>
          </a:p>
        </p:txBody>
      </p:sp>
      <p:sp>
        <p:nvSpPr>
          <p:cNvPr id="8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00191" y="2445415"/>
            <a:ext cx="167032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b="1" dirty="0" smtClean="0"/>
              <a:t>Topic detector</a:t>
            </a:r>
            <a:endParaRPr lang="zh-TW" altLang="en-US" b="1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707904" y="2460375"/>
            <a:ext cx="2448272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C:\Documents and Settings\aiello\Desktop\nuovo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412312"/>
            <a:ext cx="5028934" cy="3147971"/>
          </a:xfrm>
          <a:prstGeom prst="rect">
            <a:avLst/>
          </a:prstGeom>
          <a:noFill/>
        </p:spPr>
      </p:pic>
      <p:sp>
        <p:nvSpPr>
          <p:cNvPr id="16" name="矩形圖說文字 15"/>
          <p:cNvSpPr/>
          <p:nvPr/>
        </p:nvSpPr>
        <p:spPr>
          <a:xfrm>
            <a:off x="6576598" y="4148919"/>
            <a:ext cx="1739818" cy="1656345"/>
          </a:xfrm>
          <a:prstGeom prst="wedgeRectCallout">
            <a:avLst>
              <a:gd name="adj1" fmla="val -85156"/>
              <a:gd name="adj2" fmla="val -9579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Stochastic Gradient Boosted Decision Tree (GBDT)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075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404664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The features given in input to the classifier are </a:t>
            </a:r>
            <a:r>
              <a:rPr lang="en-US" altLang="zh-TW" dirty="0" smtClean="0"/>
              <a:t>aggregated values </a:t>
            </a:r>
            <a:r>
              <a:rPr lang="en-US" altLang="zh-TW" dirty="0"/>
              <a:t>over features computed from all the query pairs </a:t>
            </a:r>
            <a:r>
              <a:rPr lang="en-US" altLang="zh-TW" dirty="0" smtClean="0"/>
              <a:t>across two </a:t>
            </a:r>
            <a:r>
              <a:rPr lang="en-US" altLang="zh-TW" dirty="0"/>
              <a:t>missions</a:t>
            </a:r>
            <a:r>
              <a:rPr lang="en-US" altLang="zh-TW" dirty="0" smtClean="0"/>
              <a:t>.</a:t>
            </a:r>
          </a:p>
          <a:p>
            <a:r>
              <a:rPr lang="zh-TW" altLang="en-US" dirty="0" smtClean="0"/>
              <a:t>     </a:t>
            </a:r>
            <a:r>
              <a:rPr lang="en-US" altLang="zh-TW" dirty="0" smtClean="0">
                <a:solidFill>
                  <a:srgbClr val="0070C0"/>
                </a:solidFill>
              </a:rPr>
              <a:t>(</a:t>
            </a:r>
            <a:r>
              <a:rPr lang="en-US" altLang="zh-TW" dirty="0">
                <a:solidFill>
                  <a:srgbClr val="0070C0"/>
                </a:solidFill>
              </a:rPr>
              <a:t>given </a:t>
            </a:r>
            <a:r>
              <a:rPr lang="en-US" altLang="zh-TW" dirty="0" smtClean="0">
                <a:solidFill>
                  <a:srgbClr val="0070C0"/>
                </a:solidFill>
              </a:rPr>
              <a:t>a </a:t>
            </a:r>
            <a:r>
              <a:rPr lang="en-US" altLang="zh-TW" dirty="0">
                <a:solidFill>
                  <a:srgbClr val="0070C0"/>
                </a:solidFill>
              </a:rPr>
              <a:t>pair </a:t>
            </a:r>
            <a:r>
              <a:rPr lang="en-US" altLang="zh-TW" dirty="0" smtClean="0">
                <a:solidFill>
                  <a:srgbClr val="0070C0"/>
                </a:solidFill>
              </a:rPr>
              <a:t>of</a:t>
            </a:r>
            <a:r>
              <a:rPr lang="zh-TW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 smtClean="0">
                <a:solidFill>
                  <a:srgbClr val="0070C0"/>
                </a:solidFill>
              </a:rPr>
              <a:t>missions </a:t>
            </a:r>
            <a:r>
              <a:rPr lang="en-US" altLang="zh-TW" dirty="0">
                <a:solidFill>
                  <a:srgbClr val="0070C0"/>
                </a:solidFill>
              </a:rPr>
              <a:t>m1,m2, all query pairs q1, q2|q1 ∈ m1∧q2 ∈ m2 are</a:t>
            </a:r>
          </a:p>
          <a:p>
            <a:r>
              <a:rPr lang="zh-TW" altLang="en-US" dirty="0">
                <a:solidFill>
                  <a:srgbClr val="0070C0"/>
                </a:solidFill>
              </a:rPr>
              <a:t> </a:t>
            </a:r>
            <a:r>
              <a:rPr lang="zh-TW" altLang="en-US" dirty="0" smtClean="0">
                <a:solidFill>
                  <a:srgbClr val="0070C0"/>
                </a:solidFill>
              </a:rPr>
              <a:t>     </a:t>
            </a:r>
            <a:r>
              <a:rPr lang="en-US" altLang="zh-TW" dirty="0" smtClean="0">
                <a:solidFill>
                  <a:srgbClr val="0070C0"/>
                </a:solidFill>
              </a:rPr>
              <a:t>taken </a:t>
            </a:r>
            <a:r>
              <a:rPr lang="en-US" altLang="zh-TW" dirty="0">
                <a:solidFill>
                  <a:srgbClr val="0070C0"/>
                </a:solidFill>
              </a:rPr>
              <a:t>into account</a:t>
            </a:r>
            <a:r>
              <a:rPr lang="en-US" altLang="zh-TW" dirty="0" smtClean="0">
                <a:solidFill>
                  <a:srgbClr val="0070C0"/>
                </a:solidFill>
              </a:rPr>
              <a:t>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Aggregation (min, max, </a:t>
            </a:r>
            <a:r>
              <a:rPr lang="en-US" altLang="zh-TW" dirty="0" err="1" smtClean="0"/>
              <a:t>avg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std</a:t>
            </a:r>
            <a:r>
              <a:rPr lang="en-US" altLang="zh-TW" dirty="0" smtClean="0"/>
              <a:t>) of </a:t>
            </a:r>
            <a:r>
              <a:rPr lang="en-US" altLang="zh-TW" u="sng" dirty="0" smtClean="0"/>
              <a:t>62 </a:t>
            </a:r>
            <a:r>
              <a:rPr lang="en-US" altLang="zh-TW" u="sng" dirty="0" smtClean="0">
                <a:solidFill>
                  <a:srgbClr val="008000"/>
                </a:solidFill>
              </a:rPr>
              <a:t>query pair </a:t>
            </a:r>
            <a:r>
              <a:rPr lang="en-US" altLang="zh-TW" u="sng" dirty="0" smtClean="0"/>
              <a:t>features</a:t>
            </a:r>
          </a:p>
          <a:p>
            <a:endParaRPr lang="zh-TW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7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125507"/>
              </p:ext>
            </p:extLst>
          </p:nvPr>
        </p:nvGraphicFramePr>
        <p:xfrm>
          <a:off x="899592" y="2151094"/>
          <a:ext cx="7128792" cy="14977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64396"/>
                <a:gridCol w="3564396"/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Lexical Features</a:t>
                      </a:r>
                      <a:endParaRPr lang="it-IT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Behavioral features</a:t>
                      </a:r>
                      <a:endParaRPr lang="it-IT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Length</a:t>
                      </a:r>
                      <a:r>
                        <a:rPr lang="en-US" sz="1800" baseline="0" dirty="0" smtClean="0"/>
                        <a:t> of </a:t>
                      </a:r>
                      <a:r>
                        <a:rPr lang="en-US" sz="1800" dirty="0" smtClean="0"/>
                        <a:t>Common prefix/suffix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Average of</a:t>
                      </a:r>
                      <a:r>
                        <a:rPr lang="en-US" sz="1800" baseline="0" dirty="0" smtClean="0"/>
                        <a:t> s</a:t>
                      </a:r>
                      <a:r>
                        <a:rPr lang="en-US" sz="1800" dirty="0" smtClean="0"/>
                        <a:t>ession total click </a:t>
                      </a:r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Edit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Average of session total time </a:t>
                      </a:r>
                    </a:p>
                  </a:txBody>
                  <a:tcPr/>
                </a:tc>
              </a:tr>
              <a:tr h="374442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1138323" y="3573016"/>
            <a:ext cx="3156837" cy="2376264"/>
            <a:chOff x="2009" y="1026"/>
            <a:chExt cx="1691" cy="845"/>
          </a:xfrm>
        </p:grpSpPr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2009" y="1026"/>
              <a:ext cx="1691" cy="845"/>
              <a:chOff x="2086" y="1314"/>
              <a:chExt cx="1691" cy="845"/>
            </a:xfrm>
          </p:grpSpPr>
          <p:sp>
            <p:nvSpPr>
              <p:cNvPr id="14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15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139" y="1321"/>
              <a:ext cx="14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 dirty="0"/>
                <a:t>similarity between the</a:t>
              </a:r>
            </a:p>
            <a:p>
              <a:pPr algn="ctr"/>
              <a:r>
                <a:rPr lang="en-US" altLang="zh-TW" b="1" dirty="0"/>
                <a:t>text of different queries</a:t>
              </a:r>
              <a:endParaRPr lang="en-US" altLang="zh-TW" b="1" dirty="0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4938147" y="3547658"/>
            <a:ext cx="2935329" cy="2414642"/>
            <a:chOff x="2009" y="1026"/>
            <a:chExt cx="1691" cy="845"/>
          </a:xfrm>
        </p:grpSpPr>
        <p:grpSp>
          <p:nvGrpSpPr>
            <p:cNvPr id="21" name="Group 9"/>
            <p:cNvGrpSpPr>
              <a:grpSpLocks/>
            </p:cNvGrpSpPr>
            <p:nvPr/>
          </p:nvGrpSpPr>
          <p:grpSpPr bwMode="auto">
            <a:xfrm>
              <a:off x="2009" y="1026"/>
              <a:ext cx="1691" cy="845"/>
              <a:chOff x="2086" y="1314"/>
              <a:chExt cx="1691" cy="845"/>
            </a:xfrm>
          </p:grpSpPr>
          <p:sp>
            <p:nvSpPr>
              <p:cNvPr id="24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  <p:sp>
            <p:nvSpPr>
              <p:cNvPr id="25" name="Oval 14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2128" y="1238"/>
              <a:ext cx="1452" cy="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400" b="1" dirty="0"/>
                <a:t>The behavior of users </a:t>
              </a:r>
              <a:r>
                <a:rPr lang="en-US" altLang="zh-TW" sz="1400" b="1" dirty="0" smtClean="0"/>
                <a:t>during the </a:t>
              </a:r>
              <a:r>
                <a:rPr lang="en-US" altLang="zh-TW" sz="1400" b="1" dirty="0"/>
                <a:t>search activity gives much </a:t>
              </a:r>
              <a:r>
                <a:rPr lang="en-US" altLang="zh-TW" sz="1400" b="1" dirty="0" smtClean="0"/>
                <a:t>implicit information on the </a:t>
              </a:r>
              <a:r>
                <a:rPr lang="en-US" altLang="zh-TW" sz="1400" b="1" dirty="0"/>
                <a:t>semantic relatedness of queries.</a:t>
              </a:r>
              <a:endParaRPr lang="en-US" altLang="zh-TW" sz="1400" b="1" dirty="0">
                <a:solidFill>
                  <a:srgbClr val="000000"/>
                </a:solidFill>
                <a:ea typeface="新細明體" charset="-12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23528" y="5904286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trained </a:t>
            </a:r>
            <a:r>
              <a:rPr lang="en-US" altLang="zh-TW" dirty="0" smtClean="0"/>
              <a:t> </a:t>
            </a:r>
            <a:r>
              <a:rPr lang="en-US" altLang="zh-TW" dirty="0"/>
              <a:t>topic detector using a balanced </a:t>
            </a:r>
            <a:r>
              <a:rPr lang="en-US" altLang="zh-TW" dirty="0" smtClean="0"/>
              <a:t>sample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</a:t>
            </a:r>
            <a:r>
              <a:rPr lang="en-US" altLang="zh-TW" dirty="0"/>
              <a:t>500K mission pairs extracted from random user </a:t>
            </a:r>
            <a:r>
              <a:rPr lang="en-US" altLang="zh-TW" dirty="0" smtClean="0"/>
              <a:t>sessions</a:t>
            </a:r>
            <a:r>
              <a:rPr lang="zh-TW" altLang="en-US" dirty="0" smtClean="0"/>
              <a:t> </a:t>
            </a:r>
            <a:r>
              <a:rPr lang="en-US" altLang="zh-TW" dirty="0" smtClean="0"/>
              <a:t>over </a:t>
            </a:r>
            <a:r>
              <a:rPr lang="en-US" altLang="zh-TW" dirty="0"/>
              <a:t>the 2010 query log of the Yahoo! search engine.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938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2591" y="724919"/>
            <a:ext cx="1819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String 1: </a:t>
            </a:r>
            <a:r>
              <a:rPr lang="en-US" altLang="zh-TW" dirty="0"/>
              <a:t>"</a:t>
            </a:r>
            <a:r>
              <a:rPr lang="en-US" altLang="zh-TW" dirty="0" smtClean="0">
                <a:solidFill>
                  <a:srgbClr val="FF0000"/>
                </a:solidFill>
              </a:rPr>
              <a:t>a b</a:t>
            </a:r>
            <a:r>
              <a:rPr lang="en-US" altLang="zh-TW" dirty="0" smtClean="0"/>
              <a:t> c“</a:t>
            </a:r>
          </a:p>
          <a:p>
            <a:r>
              <a:rPr lang="en-US" altLang="zh-TW" dirty="0" smtClean="0"/>
              <a:t>String 2: </a:t>
            </a:r>
            <a:r>
              <a:rPr lang="en-US" altLang="zh-TW" dirty="0"/>
              <a:t>"</a:t>
            </a:r>
            <a:r>
              <a:rPr lang="en-US" altLang="zh-TW" dirty="0" smtClean="0">
                <a:solidFill>
                  <a:srgbClr val="FF0000"/>
                </a:solidFill>
              </a:rPr>
              <a:t>a b</a:t>
            </a:r>
            <a:r>
              <a:rPr lang="en-US" altLang="zh-TW" dirty="0" smtClean="0"/>
              <a:t> d</a:t>
            </a:r>
            <a:r>
              <a:rPr lang="en-US" altLang="zh-TW" dirty="0"/>
              <a:t>" </a:t>
            </a:r>
            <a:endParaRPr lang="zh-TW" altLang="en-US" dirty="0"/>
          </a:p>
        </p:txBody>
      </p:sp>
      <p:sp>
        <p:nvSpPr>
          <p:cNvPr id="8" name="向右箭號 7"/>
          <p:cNvSpPr/>
          <p:nvPr/>
        </p:nvSpPr>
        <p:spPr>
          <a:xfrm>
            <a:off x="2242320" y="923642"/>
            <a:ext cx="466271" cy="24231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870863" y="863418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Similarity: 2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95536" y="345805"/>
            <a:ext cx="36935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Length of Common prefix</a:t>
            </a:r>
            <a:endParaRPr lang="zh-TW" alt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572000" y="345805"/>
            <a:ext cx="36935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Length of Common suffix</a:t>
            </a:r>
            <a:endParaRPr lang="zh-TW" alt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571998" y="724919"/>
            <a:ext cx="2251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String 1: "a b a </a:t>
            </a:r>
            <a:r>
              <a:rPr lang="en-US" altLang="zh-TW" dirty="0" err="1" smtClean="0">
                <a:solidFill>
                  <a:srgbClr val="FF0000"/>
                </a:solidFill>
              </a:rPr>
              <a:t>a</a:t>
            </a:r>
            <a:r>
              <a:rPr lang="en-US" altLang="zh-TW" dirty="0" smtClean="0">
                <a:solidFill>
                  <a:srgbClr val="FF0000"/>
                </a:solidFill>
              </a:rPr>
              <a:t> b a</a:t>
            </a:r>
            <a:r>
              <a:rPr lang="en-US" altLang="zh-TW" dirty="0" smtClean="0"/>
              <a:t>"</a:t>
            </a:r>
          </a:p>
          <a:p>
            <a:r>
              <a:rPr lang="en-US" altLang="zh-TW" dirty="0" smtClean="0"/>
              <a:t>String 2: "</a:t>
            </a:r>
            <a:r>
              <a:rPr lang="en-US" altLang="zh-TW" dirty="0"/>
              <a:t> </a:t>
            </a:r>
            <a:r>
              <a:rPr lang="en-US" altLang="zh-TW" dirty="0" smtClean="0"/>
              <a:t>b </a:t>
            </a:r>
            <a:r>
              <a:rPr lang="en-US" altLang="zh-TW" dirty="0" err="1" smtClean="0"/>
              <a:t>b</a:t>
            </a:r>
            <a:r>
              <a:rPr lang="en-US" altLang="zh-TW" dirty="0" smtClean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a b a</a:t>
            </a:r>
            <a:r>
              <a:rPr lang="en-US" altLang="zh-TW" dirty="0" smtClean="0"/>
              <a:t> " </a:t>
            </a:r>
            <a:endParaRPr lang="zh-TW" altLang="en-US" dirty="0"/>
          </a:p>
        </p:txBody>
      </p:sp>
      <p:sp>
        <p:nvSpPr>
          <p:cNvPr id="16" name="向右箭號 15"/>
          <p:cNvSpPr/>
          <p:nvPr/>
        </p:nvSpPr>
        <p:spPr>
          <a:xfrm>
            <a:off x="6823336" y="951600"/>
            <a:ext cx="466271" cy="242316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451879" y="891376"/>
            <a:ext cx="1420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Similarity: 3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2295264" y="1717426"/>
            <a:ext cx="369356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Edit distance</a:t>
            </a:r>
            <a:endParaRPr lang="zh-TW" alt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262476"/>
              </p:ext>
            </p:extLst>
          </p:nvPr>
        </p:nvGraphicFramePr>
        <p:xfrm>
          <a:off x="1184305" y="2653530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542"/>
                <a:gridCol w="47934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Step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k</a:t>
                      </a:r>
                      <a:r>
                        <a:rPr lang="en-US" altLang="zh-TW" dirty="0" smtClean="0"/>
                        <a:t>itten → </a:t>
                      </a:r>
                      <a:r>
                        <a:rPr lang="en-US" altLang="zh-TW" b="1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US" altLang="zh-TW" dirty="0" err="1" smtClean="0"/>
                        <a:t>itten</a:t>
                      </a:r>
                      <a:r>
                        <a:rPr lang="en-US" altLang="zh-TW" dirty="0" smtClean="0"/>
                        <a:t>  (substitution of </a:t>
                      </a:r>
                      <a:r>
                        <a:rPr lang="en-US" altLang="zh-TW" b="1" dirty="0" smtClean="0"/>
                        <a:t>'s'</a:t>
                      </a:r>
                      <a:r>
                        <a:rPr lang="en-US" altLang="zh-TW" dirty="0" smtClean="0"/>
                        <a:t> for </a:t>
                      </a:r>
                      <a:r>
                        <a:rPr lang="en-US" altLang="zh-TW" b="1" dirty="0" smtClean="0"/>
                        <a:t>'k'</a:t>
                      </a:r>
                      <a:r>
                        <a:rPr lang="en-US" altLang="zh-TW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Step 2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 smtClean="0"/>
                        <a:t>sitt</a:t>
                      </a:r>
                      <a:r>
                        <a:rPr lang="en-US" altLang="zh-TW" b="1" dirty="0" err="1" smtClean="0">
                          <a:solidFill>
                            <a:srgbClr val="FF0000"/>
                          </a:solidFill>
                        </a:rPr>
                        <a:t>e</a:t>
                      </a:r>
                      <a:r>
                        <a:rPr lang="en-US" altLang="zh-TW" dirty="0" err="1" smtClean="0"/>
                        <a:t>n</a:t>
                      </a:r>
                      <a:r>
                        <a:rPr lang="en-US" altLang="zh-TW" dirty="0" smtClean="0"/>
                        <a:t> → </a:t>
                      </a:r>
                      <a:r>
                        <a:rPr lang="en-US" altLang="zh-TW" dirty="0" err="1" smtClean="0"/>
                        <a:t>sitt</a:t>
                      </a:r>
                      <a:r>
                        <a:rPr lang="en-US" altLang="zh-TW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US" altLang="zh-TW" dirty="0" err="1" smtClean="0"/>
                        <a:t>n</a:t>
                      </a:r>
                      <a:r>
                        <a:rPr lang="en-US" altLang="zh-TW" dirty="0" smtClean="0"/>
                        <a:t>   (substitution of </a:t>
                      </a:r>
                      <a:r>
                        <a:rPr lang="en-US" altLang="zh-TW" b="1" dirty="0" smtClean="0"/>
                        <a:t>'</a:t>
                      </a:r>
                      <a:r>
                        <a:rPr lang="en-US" altLang="zh-TW" b="1" dirty="0" err="1" smtClean="0"/>
                        <a:t>i</a:t>
                      </a:r>
                      <a:r>
                        <a:rPr lang="en-US" altLang="zh-TW" b="1" dirty="0" smtClean="0"/>
                        <a:t>'</a:t>
                      </a:r>
                      <a:r>
                        <a:rPr lang="en-US" altLang="zh-TW" dirty="0" smtClean="0"/>
                        <a:t> for </a:t>
                      </a:r>
                      <a:r>
                        <a:rPr lang="en-US" altLang="zh-TW" b="1" dirty="0" smtClean="0"/>
                        <a:t>'e'</a:t>
                      </a:r>
                      <a:r>
                        <a:rPr lang="en-US" altLang="zh-TW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Step 3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sittin</a:t>
                      </a:r>
                      <a:r>
                        <a:rPr lang="en-US" altLang="zh-TW" dirty="0" smtClean="0"/>
                        <a:t> → sittin</a:t>
                      </a:r>
                      <a:r>
                        <a:rPr lang="en-US" altLang="zh-TW" b="1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r>
                        <a:rPr lang="en-US" altLang="zh-TW" dirty="0" smtClean="0"/>
                        <a:t>  (insertion of </a:t>
                      </a:r>
                      <a:r>
                        <a:rPr lang="en-US" altLang="zh-TW" b="1" dirty="0" smtClean="0"/>
                        <a:t>'g' </a:t>
                      </a:r>
                      <a:r>
                        <a:rPr lang="en-US" altLang="zh-TW" dirty="0" smtClean="0"/>
                        <a:t>at the end)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838775" y="2086758"/>
            <a:ext cx="4299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String </a:t>
            </a:r>
            <a:r>
              <a:rPr lang="en-US" altLang="zh-TW" dirty="0"/>
              <a:t>1: </a:t>
            </a:r>
            <a:r>
              <a:rPr lang="en-US" altLang="zh-TW" dirty="0" smtClean="0"/>
              <a:t>"kitten“            String 2: "</a:t>
            </a:r>
            <a:r>
              <a:rPr lang="en-US" altLang="zh-TW" dirty="0"/>
              <a:t>sitting"</a:t>
            </a:r>
            <a:endParaRPr lang="zh-TW" altLang="en-US" dirty="0"/>
          </a:p>
        </p:txBody>
      </p:sp>
      <p:sp>
        <p:nvSpPr>
          <p:cNvPr id="5" name="向下箭號 4"/>
          <p:cNvSpPr/>
          <p:nvPr/>
        </p:nvSpPr>
        <p:spPr>
          <a:xfrm>
            <a:off x="4232305" y="3949674"/>
            <a:ext cx="270766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783701" y="4453730"/>
            <a:ext cx="5286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Edit distance between “kitten</a:t>
            </a:r>
            <a:r>
              <a:rPr lang="en-US" altLang="zh-TW" dirty="0"/>
              <a:t>“</a:t>
            </a:r>
            <a:r>
              <a:rPr lang="en-US" altLang="zh-TW" dirty="0" smtClean="0"/>
              <a:t> and ”sitting”</a:t>
            </a:r>
            <a:r>
              <a:rPr lang="zh-TW" altLang="en-US" dirty="0" smtClean="0"/>
              <a:t>  </a:t>
            </a:r>
            <a:r>
              <a:rPr lang="en-US" altLang="zh-TW" dirty="0" smtClean="0"/>
              <a:t>: </a:t>
            </a:r>
            <a:r>
              <a:rPr lang="en-US" altLang="zh-TW" b="1" dirty="0" smtClean="0">
                <a:solidFill>
                  <a:srgbClr val="FF0000"/>
                </a:solidFill>
              </a:rPr>
              <a:t>3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8" name="向下箭號 17"/>
          <p:cNvSpPr/>
          <p:nvPr/>
        </p:nvSpPr>
        <p:spPr>
          <a:xfrm>
            <a:off x="4232305" y="4823062"/>
            <a:ext cx="270766" cy="50405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064717" y="5461842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Similarity: 1/distance =</a:t>
            </a:r>
            <a:r>
              <a:rPr lang="en-US" altLang="zh-TW" dirty="0" smtClean="0">
                <a:solidFill>
                  <a:srgbClr val="C00000"/>
                </a:solidFill>
              </a:rPr>
              <a:t>0.33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1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2" grpId="0"/>
      <p:bldP spid="13" grpId="0"/>
      <p:bldP spid="15" grpId="0"/>
      <p:bldP spid="16" grpId="0" animBg="1"/>
      <p:bldP spid="17" grpId="0"/>
      <p:bldP spid="19" grpId="0"/>
      <p:bldP spid="4" grpId="0"/>
      <p:bldP spid="5" grpId="0" animBg="1"/>
      <p:bldP spid="10" grpId="0"/>
      <p:bldP spid="18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783016" cy="468958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Mission similarity classifier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Greedy agglomerative topic extraction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User profiling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94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8003232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</a:t>
            </a:r>
            <a:r>
              <a:rPr lang="en-US" altLang="zh-TW" sz="35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Greedy agglomerative topic extraction</a:t>
            </a:r>
            <a:endParaRPr lang="zh-TW" altLang="en-US" sz="3500" b="0" dirty="0"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2" y="1124744"/>
            <a:ext cx="7105650" cy="4867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588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流程圖: 替代處理程序 57"/>
          <p:cNvSpPr/>
          <p:nvPr/>
        </p:nvSpPr>
        <p:spPr>
          <a:xfrm>
            <a:off x="7000771" y="696601"/>
            <a:ext cx="595565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957910" y="3933056"/>
            <a:ext cx="3403538" cy="280831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516838" y="3933056"/>
            <a:ext cx="3403538" cy="28083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流程圖: 程序 6"/>
          <p:cNvSpPr/>
          <p:nvPr/>
        </p:nvSpPr>
        <p:spPr>
          <a:xfrm>
            <a:off x="2786745" y="560913"/>
            <a:ext cx="1090756" cy="792088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流程圖: 程序 8"/>
          <p:cNvSpPr/>
          <p:nvPr/>
        </p:nvSpPr>
        <p:spPr>
          <a:xfrm>
            <a:off x="976834" y="559505"/>
            <a:ext cx="1717169" cy="7920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替代處理程序 9"/>
          <p:cNvSpPr/>
          <p:nvPr/>
        </p:nvSpPr>
        <p:spPr>
          <a:xfrm>
            <a:off x="1154507" y="677912"/>
            <a:ext cx="1433494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1375593" y="86257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1775482" y="86257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212155" y="86257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97453" y="82192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User :</a:t>
            </a:r>
            <a:endParaRPr lang="zh-TW" altLang="en-US" dirty="0"/>
          </a:p>
        </p:txBody>
      </p:sp>
      <p:sp>
        <p:nvSpPr>
          <p:cNvPr id="15" name="流程圖: 替代處理程序 14"/>
          <p:cNvSpPr/>
          <p:nvPr/>
        </p:nvSpPr>
        <p:spPr>
          <a:xfrm>
            <a:off x="2788645" y="677912"/>
            <a:ext cx="1023492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009731" y="86257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流程圖: 程序 16"/>
          <p:cNvSpPr/>
          <p:nvPr/>
        </p:nvSpPr>
        <p:spPr>
          <a:xfrm>
            <a:off x="3951091" y="533896"/>
            <a:ext cx="2952328" cy="7920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3409620" y="86257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流程圖: 替代處理程序 18"/>
          <p:cNvSpPr/>
          <p:nvPr/>
        </p:nvSpPr>
        <p:spPr>
          <a:xfrm>
            <a:off x="4100169" y="677912"/>
            <a:ext cx="1023492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321255" y="86257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4721144" y="862578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流程圖: 替代處理程序 21"/>
          <p:cNvSpPr/>
          <p:nvPr/>
        </p:nvSpPr>
        <p:spPr>
          <a:xfrm>
            <a:off x="5391251" y="681817"/>
            <a:ext cx="1433494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5612337" y="86648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6012226" y="86648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6448899" y="86648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文字方塊 25"/>
          <p:cNvSpPr txBox="1"/>
          <p:nvPr/>
        </p:nvSpPr>
        <p:spPr>
          <a:xfrm>
            <a:off x="7912338" y="696601"/>
            <a:ext cx="780983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altLang="zh-TW" b="1" dirty="0" smtClean="0">
                <a:solidFill>
                  <a:schemeClr val="tx1"/>
                </a:solidFill>
              </a:rPr>
              <a:t>Θ</a:t>
            </a:r>
            <a:r>
              <a:rPr lang="en-US" altLang="zh-TW" b="1" dirty="0" smtClean="0">
                <a:solidFill>
                  <a:schemeClr val="tx1"/>
                </a:solidFill>
              </a:rPr>
              <a:t>=0.5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609" y="4025897"/>
            <a:ext cx="390398" cy="39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226" y="4042603"/>
            <a:ext cx="685561" cy="36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流程圖: 替代處理程序 28"/>
          <p:cNvSpPr/>
          <p:nvPr/>
        </p:nvSpPr>
        <p:spPr>
          <a:xfrm>
            <a:off x="5717714" y="4441599"/>
            <a:ext cx="1034050" cy="217566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3</a:t>
            </a:r>
          </a:p>
          <a:p>
            <a:pPr algn="ctr"/>
            <a:endParaRPr lang="en-US" altLang="zh-TW" dirty="0" smtClean="0"/>
          </a:p>
        </p:txBody>
      </p:sp>
      <p:sp>
        <p:nvSpPr>
          <p:cNvPr id="30" name="流程圖: 替代處理程序 29"/>
          <p:cNvSpPr/>
          <p:nvPr/>
        </p:nvSpPr>
        <p:spPr>
          <a:xfrm>
            <a:off x="2208854" y="4416295"/>
            <a:ext cx="1034050" cy="217566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4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31" name="流程圖: 替代處理程序 30"/>
          <p:cNvSpPr/>
          <p:nvPr/>
        </p:nvSpPr>
        <p:spPr>
          <a:xfrm>
            <a:off x="6906945" y="4696848"/>
            <a:ext cx="1874568" cy="1252431"/>
          </a:xfrm>
          <a:prstGeom prst="flowChartAlternateProcess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1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 smtClean="0"/>
              <a:t>M4</a:t>
            </a:r>
          </a:p>
          <a:p>
            <a:pPr algn="ctr"/>
            <a:endParaRPr lang="en-US" altLang="zh-TW" dirty="0" smtClean="0"/>
          </a:p>
        </p:txBody>
      </p:sp>
      <p:sp>
        <p:nvSpPr>
          <p:cNvPr id="32" name="文字方塊 31"/>
          <p:cNvSpPr txBox="1"/>
          <p:nvPr/>
        </p:nvSpPr>
        <p:spPr>
          <a:xfrm>
            <a:off x="7690162" y="4213894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Tx</a:t>
            </a:r>
            <a:endParaRPr lang="zh-TW" altLang="en-US" dirty="0"/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29577"/>
            <a:ext cx="505625" cy="397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流程圖: 替代處理程序 33"/>
          <p:cNvSpPr/>
          <p:nvPr/>
        </p:nvSpPr>
        <p:spPr>
          <a:xfrm>
            <a:off x="3422772" y="4696849"/>
            <a:ext cx="1874568" cy="1061537"/>
          </a:xfrm>
          <a:prstGeom prst="flowChartAlternateProcess">
            <a:avLst/>
          </a:prstGeom>
          <a:ln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4</a:t>
            </a:r>
          </a:p>
          <a:p>
            <a:pPr algn="ctr"/>
            <a:endParaRPr lang="zh-TW" altLang="en-US" dirty="0"/>
          </a:p>
        </p:txBody>
      </p:sp>
      <p:sp>
        <p:nvSpPr>
          <p:cNvPr id="35" name="流程圖: 替代處理程序 34"/>
          <p:cNvSpPr/>
          <p:nvPr/>
        </p:nvSpPr>
        <p:spPr>
          <a:xfrm>
            <a:off x="491363" y="4416295"/>
            <a:ext cx="1034050" cy="2175667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M1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2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3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4</a:t>
            </a:r>
          </a:p>
          <a:p>
            <a:pPr algn="ctr"/>
            <a:r>
              <a:rPr lang="en-US" altLang="zh-TW" dirty="0"/>
              <a:t>M</a:t>
            </a:r>
            <a:r>
              <a:rPr lang="en-US" altLang="zh-TW" dirty="0" smtClean="0"/>
              <a:t>5</a:t>
            </a:r>
            <a:endParaRPr lang="zh-TW" altLang="en-US" dirty="0"/>
          </a:p>
        </p:txBody>
      </p:sp>
      <p:sp>
        <p:nvSpPr>
          <p:cNvPr id="36" name="文字方塊 35"/>
          <p:cNvSpPr txBox="1"/>
          <p:nvPr/>
        </p:nvSpPr>
        <p:spPr>
          <a:xfrm>
            <a:off x="4205989" y="426731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1471711" y="2060848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(M2,M1)=0.4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1670426" y="16733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3009731" y="20160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M2</a:t>
            </a:r>
            <a:endParaRPr lang="zh-TW" altLang="en-US" dirty="0"/>
          </a:p>
        </p:txBody>
      </p:sp>
      <p:sp>
        <p:nvSpPr>
          <p:cNvPr id="40" name="文字方塊 39"/>
          <p:cNvSpPr txBox="1"/>
          <p:nvPr/>
        </p:nvSpPr>
        <p:spPr>
          <a:xfrm>
            <a:off x="4424014" y="18597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5961896" y="20160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</a:t>
            </a:r>
            <a:r>
              <a:rPr lang="en-US" altLang="zh-TW" dirty="0" smtClean="0"/>
              <a:t>4</a:t>
            </a:r>
            <a:endParaRPr lang="zh-TW" altLang="en-US" dirty="0"/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639" y="2123537"/>
            <a:ext cx="30505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文字方塊 42"/>
          <p:cNvSpPr txBox="1"/>
          <p:nvPr/>
        </p:nvSpPr>
        <p:spPr>
          <a:xfrm>
            <a:off x="1447876" y="252793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(M3,M1)=0.3</a:t>
            </a:r>
            <a:endParaRPr lang="zh-TW" altLang="en-US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804" y="2590626"/>
            <a:ext cx="30505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文字方塊 44"/>
          <p:cNvSpPr txBox="1"/>
          <p:nvPr/>
        </p:nvSpPr>
        <p:spPr>
          <a:xfrm>
            <a:off x="1433754" y="2995026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(M4,M1)=0.3</a:t>
            </a:r>
            <a:endParaRPr lang="zh-TW" altLang="en-US" dirty="0"/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82" y="3057715"/>
            <a:ext cx="30505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文字方塊 46"/>
          <p:cNvSpPr txBox="1"/>
          <p:nvPr/>
        </p:nvSpPr>
        <p:spPr>
          <a:xfrm>
            <a:off x="3138660" y="253196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(M3,M2)=0.35</a:t>
            </a:r>
            <a:endParaRPr lang="zh-TW" altLang="en-US" dirty="0"/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588" y="2594649"/>
            <a:ext cx="30505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文字方塊 48"/>
          <p:cNvSpPr txBox="1"/>
          <p:nvPr/>
        </p:nvSpPr>
        <p:spPr>
          <a:xfrm>
            <a:off x="2972813" y="2981995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(M4,M2)=0.45</a:t>
            </a:r>
            <a:endParaRPr lang="zh-TW" altLang="en-US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96" y="3044684"/>
            <a:ext cx="30505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文字方塊 50"/>
          <p:cNvSpPr txBox="1"/>
          <p:nvPr/>
        </p:nvSpPr>
        <p:spPr>
          <a:xfrm>
            <a:off x="4803831" y="295810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mtClean="0"/>
              <a:t>(M4,M3</a:t>
            </a:r>
            <a:r>
              <a:rPr lang="en-US" altLang="zh-TW" dirty="0" smtClean="0"/>
              <a:t>)=</a:t>
            </a:r>
            <a:r>
              <a:rPr lang="en-US" altLang="zh-TW" b="1" dirty="0" smtClean="0">
                <a:solidFill>
                  <a:srgbClr val="FF0000"/>
                </a:solidFill>
              </a:rPr>
              <a:t>0.65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59" y="3020795"/>
            <a:ext cx="30505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文字方塊 52"/>
          <p:cNvSpPr txBox="1"/>
          <p:nvPr/>
        </p:nvSpPr>
        <p:spPr>
          <a:xfrm>
            <a:off x="1447601" y="1362727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3"/>
                </a:solidFill>
              </a:rPr>
              <a:t>Topic 1</a:t>
            </a:r>
            <a:endParaRPr lang="zh-TW" altLang="en-US" b="1" dirty="0">
              <a:solidFill>
                <a:schemeClr val="accent3"/>
              </a:solidFill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2830711" y="1369059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6"/>
                </a:solidFill>
              </a:rPr>
              <a:t>Topic 2</a:t>
            </a:r>
            <a:endParaRPr lang="zh-TW" altLang="en-US" b="1" dirty="0">
              <a:solidFill>
                <a:schemeClr val="accent6"/>
              </a:solidFill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4837941" y="1397716"/>
            <a:ext cx="93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7030A0"/>
                </a:solidFill>
              </a:rPr>
              <a:t>Topic 3</a:t>
            </a:r>
            <a:endParaRPr lang="zh-TW" altLang="en-US" b="1" dirty="0">
              <a:solidFill>
                <a:srgbClr val="7030A0"/>
              </a:solidFill>
            </a:endParaRPr>
          </a:p>
        </p:txBody>
      </p:sp>
      <p:sp>
        <p:nvSpPr>
          <p:cNvPr id="56" name="爆炸 1 55"/>
          <p:cNvSpPr/>
          <p:nvPr/>
        </p:nvSpPr>
        <p:spPr>
          <a:xfrm>
            <a:off x="6091572" y="1746843"/>
            <a:ext cx="2601749" cy="1898181"/>
          </a:xfrm>
          <a:prstGeom prst="irregularSeal1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User missions of </a:t>
            </a:r>
            <a:r>
              <a:rPr lang="en-US" altLang="zh-TW" dirty="0" smtClean="0">
                <a:solidFill>
                  <a:srgbClr val="FFFF00"/>
                </a:solidFill>
              </a:rPr>
              <a:t>same</a:t>
            </a:r>
            <a:r>
              <a:rPr lang="en-US" altLang="zh-TW" dirty="0" smtClean="0"/>
              <a:t> user</a:t>
            </a:r>
            <a:endParaRPr lang="zh-TW" altLang="en-US" dirty="0"/>
          </a:p>
        </p:txBody>
      </p:sp>
      <p:sp>
        <p:nvSpPr>
          <p:cNvPr id="57" name="橢圓 56"/>
          <p:cNvSpPr/>
          <p:nvPr/>
        </p:nvSpPr>
        <p:spPr>
          <a:xfrm>
            <a:off x="7234965" y="87763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9" name="文字方塊 58"/>
          <p:cNvSpPr txBox="1"/>
          <p:nvPr/>
        </p:nvSpPr>
        <p:spPr>
          <a:xfrm>
            <a:off x="7077980" y="201601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T5</a:t>
            </a:r>
            <a:endParaRPr lang="zh-TW" altLang="en-US" dirty="0"/>
          </a:p>
        </p:txBody>
      </p:sp>
      <p:sp>
        <p:nvSpPr>
          <p:cNvPr id="60" name="文字方塊 59"/>
          <p:cNvSpPr txBox="1"/>
          <p:nvPr/>
        </p:nvSpPr>
        <p:spPr>
          <a:xfrm>
            <a:off x="7917458" y="1221102"/>
            <a:ext cx="745717" cy="36933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altLang="zh-TW" b="1" dirty="0">
                <a:solidFill>
                  <a:schemeClr val="tx1"/>
                </a:solidFill>
              </a:rPr>
              <a:t>α</a:t>
            </a:r>
            <a:r>
              <a:rPr lang="en-US" altLang="zh-TW" b="1" dirty="0" smtClean="0">
                <a:solidFill>
                  <a:schemeClr val="tx1"/>
                </a:solidFill>
              </a:rPr>
              <a:t>=2.5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0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7" grpId="0" animBg="1"/>
      <p:bldP spid="37" grpId="0"/>
      <p:bldP spid="43" grpId="0"/>
      <p:bldP spid="45" grpId="0"/>
      <p:bldP spid="47" grpId="0"/>
      <p:bldP spid="49" grpId="0"/>
      <p:bldP spid="51" grpId="0"/>
      <p:bldP spid="53" grpId="0"/>
      <p:bldP spid="54" grpId="0"/>
      <p:bldP spid="55" grpId="0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手繪多邊形 42"/>
          <p:cNvSpPr/>
          <p:nvPr/>
        </p:nvSpPr>
        <p:spPr>
          <a:xfrm>
            <a:off x="1286965" y="653528"/>
            <a:ext cx="3575713" cy="1787857"/>
          </a:xfrm>
          <a:custGeom>
            <a:avLst/>
            <a:gdLst>
              <a:gd name="connsiteX0" fmla="*/ 1692322 w 3575713"/>
              <a:gd name="connsiteY0" fmla="*/ 696036 h 1787857"/>
              <a:gd name="connsiteX1" fmla="*/ 1705970 w 3575713"/>
              <a:gd name="connsiteY1" fmla="*/ 0 h 1787857"/>
              <a:gd name="connsiteX2" fmla="*/ 0 w 3575713"/>
              <a:gd name="connsiteY2" fmla="*/ 0 h 1787857"/>
              <a:gd name="connsiteX3" fmla="*/ 13647 w 3575713"/>
              <a:gd name="connsiteY3" fmla="*/ 1774209 h 1787857"/>
              <a:gd name="connsiteX4" fmla="*/ 1364776 w 3575713"/>
              <a:gd name="connsiteY4" fmla="*/ 1760562 h 1787857"/>
              <a:gd name="connsiteX5" fmla="*/ 1364776 w 3575713"/>
              <a:gd name="connsiteY5" fmla="*/ 982639 h 1787857"/>
              <a:gd name="connsiteX6" fmla="*/ 2251880 w 3575713"/>
              <a:gd name="connsiteY6" fmla="*/ 996287 h 1787857"/>
              <a:gd name="connsiteX7" fmla="*/ 2251880 w 3575713"/>
              <a:gd name="connsiteY7" fmla="*/ 1787857 h 1787857"/>
              <a:gd name="connsiteX8" fmla="*/ 3575713 w 3575713"/>
              <a:gd name="connsiteY8" fmla="*/ 1787857 h 1787857"/>
              <a:gd name="connsiteX9" fmla="*/ 3562065 w 3575713"/>
              <a:gd name="connsiteY9" fmla="*/ 791571 h 1787857"/>
              <a:gd name="connsiteX10" fmla="*/ 1678674 w 3575713"/>
              <a:gd name="connsiteY10" fmla="*/ 764275 h 1787857"/>
              <a:gd name="connsiteX11" fmla="*/ 1692322 w 3575713"/>
              <a:gd name="connsiteY11" fmla="*/ 696036 h 178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75713" h="1787857">
                <a:moveTo>
                  <a:pt x="1692322" y="696036"/>
                </a:moveTo>
                <a:lnTo>
                  <a:pt x="1705970" y="0"/>
                </a:lnTo>
                <a:lnTo>
                  <a:pt x="0" y="0"/>
                </a:lnTo>
                <a:lnTo>
                  <a:pt x="13647" y="1774209"/>
                </a:lnTo>
                <a:lnTo>
                  <a:pt x="1364776" y="1760562"/>
                </a:lnTo>
                <a:lnTo>
                  <a:pt x="1364776" y="982639"/>
                </a:lnTo>
                <a:lnTo>
                  <a:pt x="2251880" y="996287"/>
                </a:lnTo>
                <a:lnTo>
                  <a:pt x="2251880" y="1787857"/>
                </a:lnTo>
                <a:lnTo>
                  <a:pt x="3575713" y="1787857"/>
                </a:lnTo>
                <a:lnTo>
                  <a:pt x="3562065" y="791571"/>
                </a:lnTo>
                <a:lnTo>
                  <a:pt x="1678674" y="764275"/>
                </a:lnTo>
                <a:lnTo>
                  <a:pt x="1692322" y="696036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替代處理程序 12"/>
          <p:cNvSpPr/>
          <p:nvPr/>
        </p:nvSpPr>
        <p:spPr>
          <a:xfrm>
            <a:off x="1456277" y="797544"/>
            <a:ext cx="1433494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677363" y="98221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077252" y="98221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513925" y="98221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220413" y="94156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User 1: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220413" y="1724717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User 2:</a:t>
            </a:r>
            <a:endParaRPr lang="zh-TW" altLang="en-US" dirty="0"/>
          </a:p>
        </p:txBody>
      </p:sp>
      <p:sp>
        <p:nvSpPr>
          <p:cNvPr id="65" name="流程圖: 程序 64"/>
          <p:cNvSpPr/>
          <p:nvPr/>
        </p:nvSpPr>
        <p:spPr>
          <a:xfrm>
            <a:off x="3028003" y="720483"/>
            <a:ext cx="1148315" cy="644984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流程圖: 替代處理程序 13"/>
          <p:cNvSpPr/>
          <p:nvPr/>
        </p:nvSpPr>
        <p:spPr>
          <a:xfrm>
            <a:off x="3090415" y="797544"/>
            <a:ext cx="1023492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3311501" y="98221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>
            <a:off x="4311221" y="650758"/>
            <a:ext cx="2975212" cy="1774209"/>
          </a:xfrm>
          <a:custGeom>
            <a:avLst/>
            <a:gdLst>
              <a:gd name="connsiteX0" fmla="*/ 0 w 2975212"/>
              <a:gd name="connsiteY0" fmla="*/ 0 h 1774209"/>
              <a:gd name="connsiteX1" fmla="*/ 13648 w 2975212"/>
              <a:gd name="connsiteY1" fmla="*/ 764275 h 1774209"/>
              <a:gd name="connsiteX2" fmla="*/ 668741 w 2975212"/>
              <a:gd name="connsiteY2" fmla="*/ 791571 h 1774209"/>
              <a:gd name="connsiteX3" fmla="*/ 682388 w 2975212"/>
              <a:gd name="connsiteY3" fmla="*/ 1774209 h 1774209"/>
              <a:gd name="connsiteX4" fmla="*/ 2210938 w 2975212"/>
              <a:gd name="connsiteY4" fmla="*/ 1774209 h 1774209"/>
              <a:gd name="connsiteX5" fmla="*/ 2224585 w 2975212"/>
              <a:gd name="connsiteY5" fmla="*/ 846162 h 1774209"/>
              <a:gd name="connsiteX6" fmla="*/ 2975212 w 2975212"/>
              <a:gd name="connsiteY6" fmla="*/ 846162 h 1774209"/>
              <a:gd name="connsiteX7" fmla="*/ 2961564 w 2975212"/>
              <a:gd name="connsiteY7" fmla="*/ 13648 h 1774209"/>
              <a:gd name="connsiteX8" fmla="*/ 0 w 2975212"/>
              <a:gd name="connsiteY8" fmla="*/ 0 h 177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5212" h="1774209">
                <a:moveTo>
                  <a:pt x="0" y="0"/>
                </a:moveTo>
                <a:lnTo>
                  <a:pt x="13648" y="764275"/>
                </a:lnTo>
                <a:lnTo>
                  <a:pt x="668741" y="791571"/>
                </a:lnTo>
                <a:lnTo>
                  <a:pt x="682388" y="1774209"/>
                </a:lnTo>
                <a:lnTo>
                  <a:pt x="2210938" y="1774209"/>
                </a:lnTo>
                <a:lnTo>
                  <a:pt x="2224585" y="846162"/>
                </a:lnTo>
                <a:lnTo>
                  <a:pt x="2975212" y="846162"/>
                </a:lnTo>
                <a:lnTo>
                  <a:pt x="2961564" y="1364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711390" y="98221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流程圖: 替代處理程序 17"/>
          <p:cNvSpPr/>
          <p:nvPr/>
        </p:nvSpPr>
        <p:spPr>
          <a:xfrm>
            <a:off x="4401939" y="797544"/>
            <a:ext cx="1023492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4623025" y="98221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5022914" y="982210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流程圖: 替代處理程序 20"/>
          <p:cNvSpPr/>
          <p:nvPr/>
        </p:nvSpPr>
        <p:spPr>
          <a:xfrm>
            <a:off x="1470298" y="1724717"/>
            <a:ext cx="1043627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1691384" y="190938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091273" y="190938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流程圖: 替代處理程序 24"/>
          <p:cNvSpPr/>
          <p:nvPr/>
        </p:nvSpPr>
        <p:spPr>
          <a:xfrm>
            <a:off x="3711390" y="1716287"/>
            <a:ext cx="1023492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流程圖: 程序 65"/>
          <p:cNvSpPr/>
          <p:nvPr/>
        </p:nvSpPr>
        <p:spPr>
          <a:xfrm>
            <a:off x="2721107" y="1664928"/>
            <a:ext cx="738616" cy="738466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橢圓 25"/>
          <p:cNvSpPr/>
          <p:nvPr/>
        </p:nvSpPr>
        <p:spPr>
          <a:xfrm>
            <a:off x="3969891" y="190938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369780" y="190938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流程圖: 替代處理程序 27"/>
          <p:cNvSpPr/>
          <p:nvPr/>
        </p:nvSpPr>
        <p:spPr>
          <a:xfrm>
            <a:off x="2858585" y="1720502"/>
            <a:ext cx="432474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3018407" y="1909383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流程圖: 替代處理程序 43"/>
          <p:cNvSpPr/>
          <p:nvPr/>
        </p:nvSpPr>
        <p:spPr>
          <a:xfrm>
            <a:off x="5693021" y="801449"/>
            <a:ext cx="1433494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橢圓 44"/>
          <p:cNvSpPr/>
          <p:nvPr/>
        </p:nvSpPr>
        <p:spPr>
          <a:xfrm>
            <a:off x="5914107" y="9861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橢圓 45"/>
          <p:cNvSpPr/>
          <p:nvPr/>
        </p:nvSpPr>
        <p:spPr>
          <a:xfrm>
            <a:off x="6313996" y="9861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/>
          <p:cNvSpPr/>
          <p:nvPr/>
        </p:nvSpPr>
        <p:spPr>
          <a:xfrm>
            <a:off x="6750669" y="98611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流程圖: 替代處理程序 47"/>
          <p:cNvSpPr/>
          <p:nvPr/>
        </p:nvSpPr>
        <p:spPr>
          <a:xfrm>
            <a:off x="5032902" y="1705479"/>
            <a:ext cx="1433494" cy="513348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5253988" y="189014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橢圓 49"/>
          <p:cNvSpPr/>
          <p:nvPr/>
        </p:nvSpPr>
        <p:spPr>
          <a:xfrm>
            <a:off x="5653877" y="189014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橢圓 50"/>
          <p:cNvSpPr/>
          <p:nvPr/>
        </p:nvSpPr>
        <p:spPr>
          <a:xfrm>
            <a:off x="6090550" y="1890145"/>
            <a:ext cx="144016" cy="14401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單箭頭接點 53"/>
          <p:cNvCxnSpPr/>
          <p:nvPr/>
        </p:nvCxnSpPr>
        <p:spPr>
          <a:xfrm flipH="1">
            <a:off x="5986118" y="2238065"/>
            <a:ext cx="480977" cy="3715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5493307" y="2609633"/>
            <a:ext cx="91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Topic 2</a:t>
            </a:r>
            <a:endParaRPr lang="zh-TW" altLang="en-US" dirty="0"/>
          </a:p>
        </p:txBody>
      </p:sp>
      <p:sp>
        <p:nvSpPr>
          <p:cNvPr id="58" name="文字方塊 57"/>
          <p:cNvSpPr txBox="1"/>
          <p:nvPr/>
        </p:nvSpPr>
        <p:spPr>
          <a:xfrm>
            <a:off x="2077252" y="264699"/>
            <a:ext cx="91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Topic 1</a:t>
            </a:r>
            <a:endParaRPr lang="zh-TW" altLang="en-US" dirty="0"/>
          </a:p>
        </p:txBody>
      </p:sp>
      <p:cxnSp>
        <p:nvCxnSpPr>
          <p:cNvPr id="59" name="直線單箭頭接點 58"/>
          <p:cNvCxnSpPr>
            <a:endCxn id="58" idx="1"/>
          </p:cNvCxnSpPr>
          <p:nvPr/>
        </p:nvCxnSpPr>
        <p:spPr>
          <a:xfrm flipV="1">
            <a:off x="1370263" y="449365"/>
            <a:ext cx="706989" cy="271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文字方塊 61"/>
          <p:cNvSpPr txBox="1"/>
          <p:nvPr/>
        </p:nvSpPr>
        <p:spPr>
          <a:xfrm>
            <a:off x="2672077" y="2424967"/>
            <a:ext cx="91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Topic 3</a:t>
            </a:r>
            <a:endParaRPr lang="zh-TW" altLang="en-US" dirty="0"/>
          </a:p>
        </p:txBody>
      </p:sp>
      <p:sp>
        <p:nvSpPr>
          <p:cNvPr id="63" name="文字方塊 62"/>
          <p:cNvSpPr txBox="1"/>
          <p:nvPr/>
        </p:nvSpPr>
        <p:spPr>
          <a:xfrm>
            <a:off x="3567979" y="300481"/>
            <a:ext cx="918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Topic 4</a:t>
            </a:r>
            <a:endParaRPr lang="zh-TW" altLang="en-US" dirty="0"/>
          </a:p>
        </p:txBody>
      </p:sp>
      <p:cxnSp>
        <p:nvCxnSpPr>
          <p:cNvPr id="64" name="直線單箭頭接點 63"/>
          <p:cNvCxnSpPr/>
          <p:nvPr/>
        </p:nvCxnSpPr>
        <p:spPr>
          <a:xfrm flipV="1">
            <a:off x="3291059" y="625790"/>
            <a:ext cx="706989" cy="2711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爆炸 1 99"/>
          <p:cNvSpPr/>
          <p:nvPr/>
        </p:nvSpPr>
        <p:spPr>
          <a:xfrm>
            <a:off x="6562323" y="1042975"/>
            <a:ext cx="2581677" cy="2025985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User missions of </a:t>
            </a:r>
            <a:r>
              <a:rPr lang="en-US" altLang="zh-TW" dirty="0" smtClean="0">
                <a:solidFill>
                  <a:srgbClr val="FFFF00"/>
                </a:solidFill>
              </a:rPr>
              <a:t>different</a:t>
            </a:r>
            <a:r>
              <a:rPr lang="en-US" altLang="zh-TW" dirty="0" smtClean="0"/>
              <a:t> user</a:t>
            </a:r>
            <a:endParaRPr lang="zh-TW" altLang="en-US" dirty="0"/>
          </a:p>
        </p:txBody>
      </p:sp>
      <p:sp>
        <p:nvSpPr>
          <p:cNvPr id="146" name="Rectangle 125"/>
          <p:cNvSpPr/>
          <p:nvPr/>
        </p:nvSpPr>
        <p:spPr>
          <a:xfrm>
            <a:off x="4235591" y="3634780"/>
            <a:ext cx="1295400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25"/>
          <p:cNvSpPr/>
          <p:nvPr/>
        </p:nvSpPr>
        <p:spPr>
          <a:xfrm>
            <a:off x="5655263" y="3647356"/>
            <a:ext cx="1295400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17"/>
          <p:cNvSpPr/>
          <p:nvPr/>
        </p:nvSpPr>
        <p:spPr>
          <a:xfrm rot="1723797">
            <a:off x="4371764" y="4344775"/>
            <a:ext cx="2370096" cy="109637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27"/>
          <p:cNvSpPr/>
          <p:nvPr/>
        </p:nvSpPr>
        <p:spPr>
          <a:xfrm>
            <a:off x="7103063" y="3647356"/>
            <a:ext cx="1143000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18"/>
          <p:cNvSpPr/>
          <p:nvPr/>
        </p:nvSpPr>
        <p:spPr>
          <a:xfrm>
            <a:off x="6112463" y="4028356"/>
            <a:ext cx="2082824" cy="83820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92"/>
          <p:cNvSpPr/>
          <p:nvPr/>
        </p:nvSpPr>
        <p:spPr>
          <a:xfrm>
            <a:off x="1092157" y="3593604"/>
            <a:ext cx="2438400" cy="205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90"/>
          <p:cNvSpPr/>
          <p:nvPr/>
        </p:nvSpPr>
        <p:spPr>
          <a:xfrm rot="2788969">
            <a:off x="1637709" y="3967957"/>
            <a:ext cx="1985527" cy="1096370"/>
          </a:xfrm>
          <a:prstGeom prst="ellipse">
            <a:avLst/>
          </a:prstGeom>
          <a:solidFill>
            <a:schemeClr val="bg1"/>
          </a:solidFill>
          <a:ln w="19050" cmpd="sng">
            <a:solidFill>
              <a:srgbClr val="FF0000"/>
            </a:solidFill>
            <a:prstDash val="sysDash"/>
            <a:rou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88"/>
          <p:cNvSpPr/>
          <p:nvPr/>
        </p:nvSpPr>
        <p:spPr>
          <a:xfrm>
            <a:off x="2463757" y="4587673"/>
            <a:ext cx="8382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85"/>
          <p:cNvSpPr/>
          <p:nvPr/>
        </p:nvSpPr>
        <p:spPr>
          <a:xfrm>
            <a:off x="1917398" y="3862999"/>
            <a:ext cx="8382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95"/>
          <p:cNvSpPr txBox="1"/>
          <p:nvPr/>
        </p:nvSpPr>
        <p:spPr>
          <a:xfrm>
            <a:off x="649985" y="5780956"/>
            <a:ext cx="3385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1. Missions of the same user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</a:p>
          <a:p>
            <a:pPr algn="ctr"/>
            <a:r>
              <a:rPr lang="en-US" b="1" dirty="0" err="1" smtClean="0">
                <a:sym typeface="Wingdings"/>
              </a:rPr>
              <a:t>supermissions</a:t>
            </a:r>
            <a:endParaRPr lang="en-US" b="1" dirty="0"/>
          </a:p>
        </p:txBody>
      </p:sp>
      <p:sp>
        <p:nvSpPr>
          <p:cNvPr id="156" name="TextBox 97"/>
          <p:cNvSpPr txBox="1"/>
          <p:nvPr/>
        </p:nvSpPr>
        <p:spPr>
          <a:xfrm>
            <a:off x="4663805" y="5780956"/>
            <a:ext cx="3587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2. Query sets of different users </a:t>
            </a:r>
            <a:r>
              <a:rPr lang="en-US" dirty="0" smtClean="0">
                <a:sym typeface="Wingdings"/>
              </a:rPr>
              <a:t></a:t>
            </a:r>
          </a:p>
          <a:p>
            <a:pPr algn="ctr"/>
            <a:r>
              <a:rPr lang="en-US" b="1" dirty="0" smtClean="0">
                <a:sym typeface="Wingdings"/>
              </a:rPr>
              <a:t>higher-level topics</a:t>
            </a:r>
            <a:endParaRPr lang="en-US" b="1" dirty="0" smtClean="0"/>
          </a:p>
          <a:p>
            <a:pPr algn="ctr"/>
            <a:endParaRPr lang="en-US" dirty="0"/>
          </a:p>
        </p:txBody>
      </p:sp>
      <p:sp>
        <p:nvSpPr>
          <p:cNvPr id="157" name="Oval 98"/>
          <p:cNvSpPr/>
          <p:nvPr/>
        </p:nvSpPr>
        <p:spPr>
          <a:xfrm>
            <a:off x="7187175" y="4162662"/>
            <a:ext cx="792088" cy="62424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87"/>
          <p:cNvSpPr/>
          <p:nvPr/>
        </p:nvSpPr>
        <p:spPr>
          <a:xfrm>
            <a:off x="4588463" y="4256956"/>
            <a:ext cx="824345" cy="54863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04"/>
          <p:cNvSpPr/>
          <p:nvPr/>
        </p:nvSpPr>
        <p:spPr>
          <a:xfrm>
            <a:off x="5684122" y="4780777"/>
            <a:ext cx="782973" cy="72621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10"/>
          <p:cNvSpPr/>
          <p:nvPr/>
        </p:nvSpPr>
        <p:spPr>
          <a:xfrm>
            <a:off x="6251071" y="4138836"/>
            <a:ext cx="64807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31"/>
          <p:cNvSpPr/>
          <p:nvPr/>
        </p:nvSpPr>
        <p:spPr>
          <a:xfrm>
            <a:off x="1235663" y="4714156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5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591" y="3922812"/>
            <a:ext cx="432048" cy="432048"/>
          </a:xfrm>
          <a:prstGeom prst="rect">
            <a:avLst/>
          </a:prstGeom>
          <a:noFill/>
        </p:spPr>
      </p:pic>
      <p:pic>
        <p:nvPicPr>
          <p:cNvPr id="166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0631" y="3994820"/>
            <a:ext cx="432048" cy="432048"/>
          </a:xfrm>
          <a:prstGeom prst="rect">
            <a:avLst/>
          </a:prstGeom>
          <a:noFill/>
        </p:spPr>
      </p:pic>
      <p:pic>
        <p:nvPicPr>
          <p:cNvPr id="167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3031" y="4642892"/>
            <a:ext cx="432048" cy="432048"/>
          </a:xfrm>
          <a:prstGeom prst="rect">
            <a:avLst/>
          </a:prstGeom>
          <a:noFill/>
        </p:spPr>
      </p:pic>
      <p:pic>
        <p:nvPicPr>
          <p:cNvPr id="168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94687" y="4570884"/>
            <a:ext cx="432048" cy="432048"/>
          </a:xfrm>
          <a:prstGeom prst="rect">
            <a:avLst/>
          </a:prstGeom>
          <a:noFill/>
        </p:spPr>
      </p:pic>
      <p:pic>
        <p:nvPicPr>
          <p:cNvPr id="169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8543" y="5074940"/>
            <a:ext cx="432048" cy="432048"/>
          </a:xfrm>
          <a:prstGeom prst="rect">
            <a:avLst/>
          </a:prstGeom>
          <a:noFill/>
        </p:spPr>
      </p:pic>
      <p:pic>
        <p:nvPicPr>
          <p:cNvPr id="170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2519" y="4786908"/>
            <a:ext cx="432048" cy="432048"/>
          </a:xfrm>
          <a:prstGeom prst="rect">
            <a:avLst/>
          </a:prstGeom>
          <a:noFill/>
        </p:spPr>
      </p:pic>
      <p:pic>
        <p:nvPicPr>
          <p:cNvPr id="171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559" y="4786908"/>
            <a:ext cx="432048" cy="432048"/>
          </a:xfrm>
          <a:prstGeom prst="rect">
            <a:avLst/>
          </a:prstGeom>
          <a:noFill/>
        </p:spPr>
      </p:pic>
      <p:pic>
        <p:nvPicPr>
          <p:cNvPr id="172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6895" y="4282852"/>
            <a:ext cx="432048" cy="432048"/>
          </a:xfrm>
          <a:prstGeom prst="rect">
            <a:avLst/>
          </a:prstGeom>
          <a:noFill/>
        </p:spPr>
      </p:pic>
      <p:pic>
        <p:nvPicPr>
          <p:cNvPr id="173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4927" y="4426868"/>
            <a:ext cx="432048" cy="432048"/>
          </a:xfrm>
          <a:prstGeom prst="rect">
            <a:avLst/>
          </a:prstGeom>
          <a:noFill/>
        </p:spPr>
      </p:pic>
      <p:pic>
        <p:nvPicPr>
          <p:cNvPr id="174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5007" y="5002932"/>
            <a:ext cx="432048" cy="432048"/>
          </a:xfrm>
          <a:prstGeom prst="rect">
            <a:avLst/>
          </a:prstGeom>
          <a:noFill/>
        </p:spPr>
      </p:pic>
      <p:pic>
        <p:nvPicPr>
          <p:cNvPr id="175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5047" y="5074940"/>
            <a:ext cx="432048" cy="432048"/>
          </a:xfrm>
          <a:prstGeom prst="rect">
            <a:avLst/>
          </a:prstGeom>
          <a:noFill/>
        </p:spPr>
      </p:pic>
      <p:pic>
        <p:nvPicPr>
          <p:cNvPr id="176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1031" y="4786908"/>
            <a:ext cx="432048" cy="432048"/>
          </a:xfrm>
          <a:prstGeom prst="rect">
            <a:avLst/>
          </a:prstGeom>
          <a:noFill/>
        </p:spPr>
      </p:pic>
      <p:pic>
        <p:nvPicPr>
          <p:cNvPr id="177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5087" y="4210844"/>
            <a:ext cx="432048" cy="432048"/>
          </a:xfrm>
          <a:prstGeom prst="rect">
            <a:avLst/>
          </a:prstGeom>
          <a:noFill/>
        </p:spPr>
      </p:pic>
      <p:pic>
        <p:nvPicPr>
          <p:cNvPr id="178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7175" y="4210844"/>
            <a:ext cx="432048" cy="432048"/>
          </a:xfrm>
          <a:prstGeom prst="rect">
            <a:avLst/>
          </a:prstGeom>
          <a:noFill/>
        </p:spPr>
      </p:pic>
      <p:pic>
        <p:nvPicPr>
          <p:cNvPr id="179" name="Picture 7" descr="C:\Documents and Settings\aiello\Desktop\1319459577_monotone_talk_chat_spee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5207" y="4354860"/>
            <a:ext cx="432048" cy="432048"/>
          </a:xfrm>
          <a:prstGeom prst="rect">
            <a:avLst/>
          </a:prstGeom>
          <a:noFill/>
        </p:spPr>
      </p:pic>
      <p:sp>
        <p:nvSpPr>
          <p:cNvPr id="180" name="Ovale 64"/>
          <p:cNvSpPr/>
          <p:nvPr/>
        </p:nvSpPr>
        <p:spPr>
          <a:xfrm>
            <a:off x="778463" y="3274740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1" name="Picture 3" descr="C:\Documents and Settings\aiello\Desktop\1318524487_man_person_mens_ro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730" y="3274740"/>
            <a:ext cx="720080" cy="720080"/>
          </a:xfrm>
          <a:prstGeom prst="rect">
            <a:avLst/>
          </a:prstGeom>
          <a:noFill/>
        </p:spPr>
      </p:pic>
      <p:sp>
        <p:nvSpPr>
          <p:cNvPr id="182" name="Ovale 65"/>
          <p:cNvSpPr/>
          <p:nvPr/>
        </p:nvSpPr>
        <p:spPr>
          <a:xfrm>
            <a:off x="4556055" y="3202732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3" name="Picture 3" descr="C:\Documents and Settings\aiello\Desktop\1318524487_man_person_mens_ro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53322" y="3202732"/>
            <a:ext cx="720080" cy="720080"/>
          </a:xfrm>
          <a:prstGeom prst="rect">
            <a:avLst/>
          </a:prstGeom>
          <a:noFill/>
        </p:spPr>
      </p:pic>
      <p:sp>
        <p:nvSpPr>
          <p:cNvPr id="184" name="Ovale 67"/>
          <p:cNvSpPr/>
          <p:nvPr/>
        </p:nvSpPr>
        <p:spPr>
          <a:xfrm>
            <a:off x="5965772" y="3202732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5" name="Picture 3" descr="C:\Documents and Settings\aiello\Desktop\1318524487_man_person_mens_ro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3039" y="3202732"/>
            <a:ext cx="720080" cy="720080"/>
          </a:xfrm>
          <a:prstGeom prst="rect">
            <a:avLst/>
          </a:prstGeom>
          <a:noFill/>
        </p:spPr>
      </p:pic>
      <p:sp>
        <p:nvSpPr>
          <p:cNvPr id="186" name="Ovale 69"/>
          <p:cNvSpPr/>
          <p:nvPr/>
        </p:nvSpPr>
        <p:spPr>
          <a:xfrm>
            <a:off x="7331191" y="3202732"/>
            <a:ext cx="720080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7" name="Picture 3" descr="C:\Documents and Settings\aiello\Desktop\1318524487_man_person_mens_ro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28458" y="3202732"/>
            <a:ext cx="720080" cy="720080"/>
          </a:xfrm>
          <a:prstGeom prst="rect">
            <a:avLst/>
          </a:prstGeom>
          <a:noFill/>
        </p:spPr>
      </p:pic>
      <p:cxnSp>
        <p:nvCxnSpPr>
          <p:cNvPr id="196" name="直線單箭頭接點 195"/>
          <p:cNvCxnSpPr/>
          <p:nvPr/>
        </p:nvCxnSpPr>
        <p:spPr>
          <a:xfrm>
            <a:off x="2794687" y="2218827"/>
            <a:ext cx="280134" cy="332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040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800" decel="100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decel="100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800" decel="100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800" decel="100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800" decel="100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80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80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800" decel="100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800" decel="100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800" decel="100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800" decel="100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800" decel="100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8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8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800" decel="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800" decel="100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800" decel="100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8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800" decel="100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800" decel="100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800" decel="100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800" decel="100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800" decel="10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800" decel="100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800" decel="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800" decel="100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800" decel="100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800" decel="100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800" decel="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800" decel="100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800" decel="100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8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800" decel="100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800" decel="100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/>
      <p:bldP spid="156" grpId="0"/>
      <p:bldP spid="157" grpId="0" animBg="1"/>
      <p:bldP spid="158" grpId="0" animBg="1"/>
      <p:bldP spid="159" grpId="0" animBg="1"/>
      <p:bldP spid="160" grpId="0" animBg="1"/>
      <p:bldP spid="161" grpId="0" animBg="1"/>
      <p:bldP spid="180" grpId="0" animBg="1"/>
      <p:bldP spid="182" grpId="0" animBg="1"/>
      <p:bldP spid="184" grpId="0" animBg="1"/>
      <p:bldP spid="18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783016" cy="468958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Mission similarity classifier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Greedy agglomerative topic extraction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User profiling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65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783016" cy="468958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tx1"/>
                </a:solidFill>
                <a:latin typeface="Century Schoolbook" pitchFamily="18" charset="0"/>
              </a:rPr>
              <a:t>Mission similarity classifier</a:t>
            </a:r>
            <a:endParaRPr lang="en-US" sz="2800" dirty="0" smtClean="0">
              <a:solidFill>
                <a:schemeClr val="tx1"/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Greedy agglomerative topic extraction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User profiling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756857" y="6249256"/>
            <a:ext cx="384803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457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4971852" cy="4648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Experiment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79" y="2823267"/>
            <a:ext cx="4345118" cy="195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57200" y="109447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sz="2400" dirty="0"/>
              <a:t>E</a:t>
            </a:r>
            <a:r>
              <a:rPr lang="en-US" altLang="zh-TW" sz="2400" dirty="0" smtClean="0"/>
              <a:t>xtracted </a:t>
            </a:r>
            <a:r>
              <a:rPr lang="en-US" altLang="zh-TW" sz="2400" dirty="0"/>
              <a:t>the total activity of </a:t>
            </a:r>
            <a:r>
              <a:rPr lang="en-US" altLang="zh-TW" sz="2400" b="1" dirty="0"/>
              <a:t>40</a:t>
            </a:r>
            <a:r>
              <a:rPr lang="en-US" altLang="zh-TW" sz="2400" b="1" i="1" dirty="0"/>
              <a:t>K</a:t>
            </a:r>
            <a:r>
              <a:rPr lang="en-US" altLang="zh-TW" sz="2400" i="1" dirty="0"/>
              <a:t> </a:t>
            </a:r>
            <a:r>
              <a:rPr lang="en-US" altLang="zh-TW" sz="2400" dirty="0"/>
              <a:t>users from </a:t>
            </a:r>
            <a:r>
              <a:rPr lang="en-US" altLang="zh-TW" sz="2400" b="1" dirty="0"/>
              <a:t>3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months of </a:t>
            </a:r>
            <a:r>
              <a:rPr lang="en-US" altLang="zh-TW" sz="2400" dirty="0"/>
              <a:t>the </a:t>
            </a:r>
            <a:r>
              <a:rPr lang="en-US" altLang="zh-TW" sz="2400" dirty="0" err="1"/>
              <a:t>anonymized</a:t>
            </a:r>
            <a:r>
              <a:rPr lang="en-US" altLang="zh-TW" sz="2400" dirty="0"/>
              <a:t> Yahoo! query </a:t>
            </a:r>
            <a:r>
              <a:rPr lang="en-US" altLang="zh-TW" sz="2400" dirty="0" smtClean="0"/>
              <a:t>log.</a:t>
            </a:r>
          </a:p>
        </p:txBody>
      </p:sp>
    </p:spTree>
    <p:extLst>
      <p:ext uri="{BB962C8B-B14F-4D97-AF65-F5344CB8AC3E}">
        <p14:creationId xmlns:p14="http://schemas.microsoft.com/office/powerpoint/2010/main" val="2541295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9141"/>
            <a:ext cx="4608512" cy="41201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16" y="63077"/>
            <a:ext cx="1932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URL cover graph</a:t>
            </a:r>
          </a:p>
          <a:p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436096" y="1212901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altLang="zh-TW" dirty="0"/>
              <a:t>An edge exists between </a:t>
            </a:r>
            <a:r>
              <a:rPr lang="en-US" altLang="zh-TW" dirty="0" smtClean="0"/>
              <a:t>q1 and </a:t>
            </a:r>
            <a:r>
              <a:rPr lang="en-US" altLang="zh-TW" dirty="0"/>
              <a:t>q2, if they share clicked </a:t>
            </a:r>
            <a:r>
              <a:rPr lang="en-US" altLang="zh-TW" dirty="0" smtClean="0"/>
              <a:t> URLs</a:t>
            </a:r>
          </a:p>
          <a:p>
            <a:pPr marL="342900" indent="-342900">
              <a:buFont typeface="+mj-lt"/>
              <a:buAutoNum type="arabicParenR"/>
            </a:pPr>
            <a:endParaRPr lang="en-US" altLang="zh-TW" dirty="0"/>
          </a:p>
          <a:p>
            <a:pPr marL="342900" indent="-342900">
              <a:buFont typeface="+mj-lt"/>
              <a:buAutoNum type="arabicParenR"/>
            </a:pPr>
            <a:r>
              <a:rPr lang="en-US" altLang="zh-TW" dirty="0"/>
              <a:t>Node weight = #</a:t>
            </a:r>
            <a:r>
              <a:rPr lang="en-US" altLang="zh-TW" dirty="0" smtClean="0"/>
              <a:t>occurrences</a:t>
            </a:r>
          </a:p>
          <a:p>
            <a:pPr marL="342900" indent="-342900">
              <a:buFont typeface="+mj-lt"/>
              <a:buAutoNum type="arabicParenR"/>
            </a:pPr>
            <a:endParaRPr lang="en-US" altLang="zh-TW" dirty="0"/>
          </a:p>
          <a:p>
            <a:pPr marL="342900" indent="-342900">
              <a:buFont typeface="+mj-lt"/>
              <a:buAutoNum type="arabicParenR"/>
            </a:pPr>
            <a:r>
              <a:rPr lang="en-US" altLang="zh-TW" dirty="0"/>
              <a:t>Edge’s weight is the number </a:t>
            </a:r>
            <a:r>
              <a:rPr lang="en-US" altLang="zh-TW" dirty="0" smtClean="0"/>
              <a:t>of common </a:t>
            </a:r>
            <a:r>
              <a:rPr lang="en-US" altLang="zh-TW" dirty="0"/>
              <a:t>clicks </a:t>
            </a:r>
            <a:endParaRPr lang="zh-TW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5047" y="5075689"/>
            <a:ext cx="7488832" cy="139643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Palatino Linotype" pitchFamily="18" charset="0"/>
              </a:rPr>
              <a:t>OSLOM community detection algorithm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Palatino Linotype" pitchFamily="18" charset="0"/>
              </a:rPr>
              <a:t>Weighted undirected graph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Palatino Linotype" pitchFamily="18" charset="0"/>
              </a:rPr>
              <a:t>Maximizing local fitness function of clusters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Palatino Linotype" pitchFamily="18" charset="0"/>
              </a:rPr>
              <a:t>Automatic hierarchy detection</a:t>
            </a:r>
            <a:endParaRPr lang="en-US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10" name="Picture 7" descr="illustrative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3789040"/>
            <a:ext cx="2160240" cy="112569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356208" y="5589240"/>
            <a:ext cx="253627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graph-based clustering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9578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Experiment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1094472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TW" dirty="0" smtClean="0"/>
              <a:t>Cluster measure: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62670"/>
              </p:ext>
            </p:extLst>
          </p:nvPr>
        </p:nvGraphicFramePr>
        <p:xfrm>
          <a:off x="601216" y="1628800"/>
          <a:ext cx="8291264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264"/>
                <a:gridCol w="5915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1.Query set coverage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fraction of queries that the methodology is considering in the clustering phase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2.Singleton ratio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fraction of queries that remains isolated in singleton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the end of the iterative procedures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3.Aggregation ability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percent of topics that are aggregated </a:t>
                      </a:r>
                      <a:r>
                        <a:rPr lang="en-US" altLang="zh-TW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two consecutive iterations or in two consecutive hierarchical Levels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629993" y="3707740"/>
            <a:ext cx="2906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SET COVERAGE</a:t>
            </a:r>
            <a:endParaRPr lang="zh-TW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559927" y="4539043"/>
            <a:ext cx="1320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99"/>
                </a:solidFill>
              </a:rPr>
              <a:t>GATE: 1</a:t>
            </a:r>
            <a:endParaRPr lang="it-IT" sz="2400" dirty="0">
              <a:solidFill>
                <a:srgbClr val="FF6699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652120" y="4547029"/>
            <a:ext cx="1771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OSLOM 0.2</a:t>
            </a:r>
            <a:endParaRPr lang="it-IT" sz="2400" dirty="0">
              <a:solidFill>
                <a:srgbClr val="00B05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9357" y="4080709"/>
            <a:ext cx="5542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FF6699"/>
                </a:solidFill>
              </a:rPr>
              <a:t>G</a:t>
            </a:r>
            <a:r>
              <a:rPr lang="en-US" altLang="zh-TW" dirty="0"/>
              <a:t>reedy </a:t>
            </a:r>
            <a:r>
              <a:rPr lang="en-US" altLang="zh-TW" b="1" dirty="0">
                <a:solidFill>
                  <a:srgbClr val="FF6699"/>
                </a:solidFill>
              </a:rPr>
              <a:t>A</a:t>
            </a:r>
            <a:r>
              <a:rPr lang="en-US" altLang="zh-TW" dirty="0"/>
              <a:t>gglomerative </a:t>
            </a:r>
            <a:r>
              <a:rPr lang="en-US" altLang="zh-TW" b="1" dirty="0" smtClean="0">
                <a:solidFill>
                  <a:srgbClr val="FF6699"/>
                </a:solidFill>
              </a:rPr>
              <a:t>T</a:t>
            </a:r>
            <a:r>
              <a:rPr lang="en-US" altLang="zh-TW" dirty="0" smtClean="0"/>
              <a:t>opic</a:t>
            </a:r>
            <a:r>
              <a:rPr lang="zh-TW" altLang="en-US" dirty="0" smtClean="0"/>
              <a:t> </a:t>
            </a:r>
            <a:r>
              <a:rPr lang="en-US" altLang="zh-TW" b="1" dirty="0" smtClean="0">
                <a:solidFill>
                  <a:srgbClr val="FF6699"/>
                </a:solidFill>
              </a:rPr>
              <a:t>E</a:t>
            </a:r>
            <a:r>
              <a:rPr lang="en-US" altLang="zh-TW" dirty="0" smtClean="0"/>
              <a:t>xtraction </a:t>
            </a:r>
            <a:r>
              <a:rPr lang="en-US" altLang="zh-TW" dirty="0"/>
              <a:t>algorithm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23528" y="5181737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§1:</a:t>
            </a:r>
            <a:r>
              <a:rPr lang="zh-TW" altLang="en-US" dirty="0"/>
              <a:t> </a:t>
            </a:r>
            <a:r>
              <a:rPr lang="en-US" altLang="zh-TW" dirty="0"/>
              <a:t>The GATE algorithm has a full query coverage on the dataset, because, </a:t>
            </a:r>
            <a:r>
              <a:rPr lang="en-US" altLang="zh-TW" dirty="0" smtClean="0"/>
              <a:t>by</a:t>
            </a:r>
            <a:r>
              <a:rPr lang="zh-TW" altLang="en-US" dirty="0" smtClean="0"/>
              <a:t>  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definition</a:t>
            </a:r>
            <a:r>
              <a:rPr lang="en-US" altLang="zh-TW" dirty="0"/>
              <a:t>, every query can be found in at least one mission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§2:Graph-based clustering algorithms, the </a:t>
            </a:r>
            <a:r>
              <a:rPr lang="en-US" altLang="zh-TW" dirty="0" err="1"/>
              <a:t>sparsity</a:t>
            </a:r>
            <a:r>
              <a:rPr lang="en-US" altLang="zh-TW" dirty="0"/>
              <a:t> of the graph can lead to the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emergence </a:t>
            </a:r>
            <a:r>
              <a:rPr lang="en-US" altLang="zh-TW" dirty="0"/>
              <a:t>of isolated components that directly affect query coverage.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 rot="360000">
            <a:off x="5780594" y="817473"/>
            <a:ext cx="2843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Quantitative comparison</a:t>
            </a:r>
            <a:endParaRPr lang="zh-TW" altLang="en-US" dirty="0"/>
          </a:p>
        </p:txBody>
      </p:sp>
      <p:sp>
        <p:nvSpPr>
          <p:cNvPr id="16" name="甜甜圈 15"/>
          <p:cNvSpPr/>
          <p:nvPr/>
        </p:nvSpPr>
        <p:spPr>
          <a:xfrm rot="300000">
            <a:off x="5665443" y="736352"/>
            <a:ext cx="2974144" cy="541550"/>
          </a:xfrm>
          <a:prstGeom prst="donut">
            <a:avLst>
              <a:gd name="adj" fmla="val 6756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864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7" descr="C:\Documents and Settings\aiello\Desktop\nuovo-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427" y="1772816"/>
            <a:ext cx="8208912" cy="3713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323528" y="332656"/>
            <a:ext cx="2279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Singleton </a:t>
            </a:r>
            <a:r>
              <a:rPr lang="en-US" altLang="zh-TW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</a:t>
            </a:r>
          </a:p>
        </p:txBody>
      </p:sp>
      <p:sp>
        <p:nvSpPr>
          <p:cNvPr id="8" name="CasellaDiTesto 9"/>
          <p:cNvSpPr txBox="1"/>
          <p:nvPr/>
        </p:nvSpPr>
        <p:spPr>
          <a:xfrm>
            <a:off x="1403648" y="1124744"/>
            <a:ext cx="2346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99"/>
                </a:solidFill>
              </a:rPr>
              <a:t>GATE: 0.55-0.27</a:t>
            </a:r>
            <a:endParaRPr lang="it-IT" sz="2400" dirty="0">
              <a:solidFill>
                <a:srgbClr val="FF6699"/>
              </a:solidFill>
            </a:endParaRPr>
          </a:p>
        </p:txBody>
      </p:sp>
      <p:sp>
        <p:nvSpPr>
          <p:cNvPr id="9" name="CasellaDiTesto 10"/>
          <p:cNvSpPr txBox="1"/>
          <p:nvPr/>
        </p:nvSpPr>
        <p:spPr>
          <a:xfrm>
            <a:off x="5148064" y="1124744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OSLOM 0.88</a:t>
            </a:r>
            <a:endParaRPr lang="it-IT" sz="2400" dirty="0">
              <a:solidFill>
                <a:srgbClr val="00B05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2123728" y="3140968"/>
            <a:ext cx="2321155" cy="1728192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652120" y="2549196"/>
            <a:ext cx="1277455" cy="2160240"/>
          </a:xfrm>
          <a:prstGeom prst="ellipse">
            <a:avLst/>
          </a:prstGeom>
          <a:noFill/>
          <a:ln w="762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6049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332656"/>
            <a:ext cx="293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Aggregation ability</a:t>
            </a:r>
            <a:endParaRPr lang="en-US" altLang="zh-TW" sz="2400" dirty="0"/>
          </a:p>
        </p:txBody>
      </p:sp>
      <p:pic>
        <p:nvPicPr>
          <p:cNvPr id="7" name="Picture 12" descr="C:\Documents and Settings\aiello\Desktop\nuovo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10" y="1916832"/>
            <a:ext cx="8732978" cy="3024336"/>
          </a:xfrm>
          <a:prstGeom prst="rect">
            <a:avLst/>
          </a:prstGeom>
          <a:noFill/>
        </p:spPr>
      </p:pic>
      <p:sp>
        <p:nvSpPr>
          <p:cNvPr id="8" name="CasellaDiTesto 9"/>
          <p:cNvSpPr txBox="1"/>
          <p:nvPr/>
        </p:nvSpPr>
        <p:spPr>
          <a:xfrm>
            <a:off x="1187624" y="1085255"/>
            <a:ext cx="1800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99"/>
                </a:solidFill>
              </a:rPr>
              <a:t>GATE: 500k</a:t>
            </a:r>
            <a:endParaRPr lang="it-IT" sz="2400" dirty="0">
              <a:solidFill>
                <a:srgbClr val="FF6699"/>
              </a:solidFill>
            </a:endParaRPr>
          </a:p>
        </p:txBody>
      </p:sp>
      <p:sp>
        <p:nvSpPr>
          <p:cNvPr id="9" name="CasellaDiTesto 10"/>
          <p:cNvSpPr txBox="1"/>
          <p:nvPr/>
        </p:nvSpPr>
        <p:spPr>
          <a:xfrm>
            <a:off x="5148064" y="1124744"/>
            <a:ext cx="2071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OSLOM:100K</a:t>
            </a:r>
            <a:endParaRPr lang="it-IT" sz="2400" dirty="0">
              <a:solidFill>
                <a:srgbClr val="00B05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851920" y="3362744"/>
            <a:ext cx="953003" cy="720080"/>
          </a:xfrm>
          <a:prstGeom prst="ellipse">
            <a:avLst/>
          </a:prstGeom>
          <a:noFill/>
          <a:ln w="76200">
            <a:solidFill>
              <a:srgbClr val="FF6699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2898916" y="3984038"/>
            <a:ext cx="953003" cy="453074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087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528" y="332656"/>
            <a:ext cx="2159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 purity</a:t>
            </a:r>
            <a:endParaRPr lang="en-US" altLang="zh-TW" sz="2400" dirty="0"/>
          </a:p>
        </p:txBody>
      </p:sp>
      <p:sp>
        <p:nvSpPr>
          <p:cNvPr id="7" name="矩形 6"/>
          <p:cNvSpPr/>
          <p:nvPr/>
        </p:nvSpPr>
        <p:spPr>
          <a:xfrm rot="360000">
            <a:off x="5875240" y="423109"/>
            <a:ext cx="2770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Q</a:t>
            </a:r>
            <a:r>
              <a:rPr lang="en-US" altLang="zh-TW" dirty="0" smtClean="0"/>
              <a:t>ualitative comparison</a:t>
            </a:r>
            <a:endParaRPr lang="zh-TW" altLang="en-US" dirty="0"/>
          </a:p>
        </p:txBody>
      </p:sp>
      <p:sp>
        <p:nvSpPr>
          <p:cNvPr id="8" name="甜甜圈 7"/>
          <p:cNvSpPr/>
          <p:nvPr/>
        </p:nvSpPr>
        <p:spPr>
          <a:xfrm rot="300000">
            <a:off x="5687153" y="338166"/>
            <a:ext cx="2974144" cy="541550"/>
          </a:xfrm>
          <a:prstGeom prst="donut">
            <a:avLst>
              <a:gd name="adj" fmla="val 6756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9552" y="4594836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dirty="0" smtClean="0"/>
              <a:t>─</a:t>
            </a:r>
            <a:r>
              <a:rPr lang="en-US" altLang="zh-TW" dirty="0" smtClean="0"/>
              <a:t>Average </a:t>
            </a:r>
            <a:r>
              <a:rPr lang="en-US" altLang="zh-TW" b="1" dirty="0" err="1"/>
              <a:t>pointwise</a:t>
            </a:r>
            <a:r>
              <a:rPr lang="en-US" altLang="zh-TW" b="1" dirty="0"/>
              <a:t> mutual information </a:t>
            </a:r>
            <a:r>
              <a:rPr lang="en-US" altLang="zh-TW" b="1" dirty="0" smtClean="0"/>
              <a:t> </a:t>
            </a:r>
          </a:p>
          <a:p>
            <a:pPr lvl="1"/>
            <a:r>
              <a:rPr lang="en-US" altLang="zh-TW" b="1" dirty="0"/>
              <a:t> </a:t>
            </a:r>
            <a:r>
              <a:rPr lang="en-US" altLang="zh-TW" b="1" dirty="0" smtClean="0"/>
              <a:t>   </a:t>
            </a:r>
            <a:r>
              <a:rPr lang="en-US" altLang="zh-TW" dirty="0" smtClean="0"/>
              <a:t>of pairs </a:t>
            </a:r>
            <a:r>
              <a:rPr lang="en-US" altLang="zh-TW" dirty="0"/>
              <a:t>of query-related relevant terms</a:t>
            </a:r>
          </a:p>
        </p:txBody>
      </p:sp>
      <p:pic>
        <p:nvPicPr>
          <p:cNvPr id="10" name="Picture 4" descr="C:\Documents and Settings\aiello\Desktop\nuovo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7766" y="5218588"/>
            <a:ext cx="3045760" cy="762000"/>
          </a:xfrm>
          <a:prstGeom prst="rect">
            <a:avLst/>
          </a:prstGeom>
          <a:noFill/>
        </p:spPr>
      </p:pic>
      <p:pic>
        <p:nvPicPr>
          <p:cNvPr id="11" name="Picture 5" descr="C:\Documents and Settings\aiello\Desktop\nuovo-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0998" y="6010676"/>
            <a:ext cx="7069058" cy="762000"/>
          </a:xfrm>
          <a:prstGeom prst="rect">
            <a:avLst/>
          </a:prstGeom>
          <a:noFill/>
        </p:spPr>
      </p:pic>
      <p:sp>
        <p:nvSpPr>
          <p:cNvPr id="12" name="矩形 11"/>
          <p:cNvSpPr/>
          <p:nvPr/>
        </p:nvSpPr>
        <p:spPr>
          <a:xfrm>
            <a:off x="539552" y="845146"/>
            <a:ext cx="8117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C</a:t>
            </a:r>
            <a:r>
              <a:rPr lang="en-US" altLang="zh-TW" dirty="0" smtClean="0"/>
              <a:t>onstruct </a:t>
            </a:r>
            <a:r>
              <a:rPr lang="en-US" altLang="zh-TW" dirty="0"/>
              <a:t>a </a:t>
            </a:r>
            <a:r>
              <a:rPr lang="en-US" altLang="zh-TW" dirty="0" smtClean="0"/>
              <a:t>bag-of-words</a:t>
            </a:r>
            <a:r>
              <a:rPr lang="zh-TW" altLang="en-US" dirty="0" smtClean="0"/>
              <a:t> </a:t>
            </a:r>
            <a:r>
              <a:rPr lang="en-US" altLang="zh-TW" dirty="0" smtClean="0"/>
              <a:t>vector </a:t>
            </a:r>
            <a:r>
              <a:rPr lang="en-US" altLang="zh-TW" dirty="0"/>
              <a:t>for each query, consisting of the </a:t>
            </a:r>
            <a:r>
              <a:rPr lang="en-US" altLang="zh-TW" i="1" dirty="0"/>
              <a:t>concepts </a:t>
            </a:r>
            <a:r>
              <a:rPr lang="en-US" altLang="zh-TW" dirty="0" smtClean="0"/>
              <a:t>in</a:t>
            </a:r>
            <a:r>
              <a:rPr lang="en-US" altLang="zh-TW" dirty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documents returned for this query.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26" y="1497250"/>
            <a:ext cx="5614739" cy="311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20910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8846" y="951687"/>
            <a:ext cx="1440160" cy="2454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297922" y="456718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Concept Dictionary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5943492" y="456718"/>
            <a:ext cx="1943307" cy="275081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6135293" y="503102"/>
            <a:ext cx="83548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Query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599" y="544893"/>
            <a:ext cx="723900" cy="285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圓角矩形 10"/>
          <p:cNvSpPr/>
          <p:nvPr/>
        </p:nvSpPr>
        <p:spPr>
          <a:xfrm>
            <a:off x="6159643" y="951687"/>
            <a:ext cx="1248648" cy="315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Doc 1</a:t>
            </a:r>
            <a:endParaRPr lang="zh-TW" altLang="en-US" sz="1200" dirty="0"/>
          </a:p>
        </p:txBody>
      </p:sp>
      <p:sp>
        <p:nvSpPr>
          <p:cNvPr id="12" name="圓角矩形 11"/>
          <p:cNvSpPr/>
          <p:nvPr/>
        </p:nvSpPr>
        <p:spPr>
          <a:xfrm>
            <a:off x="6168901" y="1397444"/>
            <a:ext cx="1248648" cy="315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Doc 2</a:t>
            </a:r>
            <a:endParaRPr lang="zh-TW" altLang="en-US" sz="1200" dirty="0"/>
          </a:p>
        </p:txBody>
      </p:sp>
      <p:sp>
        <p:nvSpPr>
          <p:cNvPr id="13" name="圓角矩形 12"/>
          <p:cNvSpPr/>
          <p:nvPr/>
        </p:nvSpPr>
        <p:spPr>
          <a:xfrm>
            <a:off x="6159643" y="1829492"/>
            <a:ext cx="1248648" cy="315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Doc 3</a:t>
            </a:r>
            <a:endParaRPr lang="zh-TW" altLang="en-US" sz="1200" dirty="0"/>
          </a:p>
        </p:txBody>
      </p:sp>
      <p:sp>
        <p:nvSpPr>
          <p:cNvPr id="15" name="圓角矩形 14"/>
          <p:cNvSpPr/>
          <p:nvPr/>
        </p:nvSpPr>
        <p:spPr>
          <a:xfrm>
            <a:off x="6168901" y="2721774"/>
            <a:ext cx="1248648" cy="315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Doc10</a:t>
            </a:r>
            <a:endParaRPr lang="zh-TW" altLang="en-US" sz="1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6638146" y="2254771"/>
            <a:ext cx="553998" cy="3231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400" b="1" dirty="0"/>
              <a:t>.</a:t>
            </a:r>
            <a:r>
              <a:rPr lang="en-US" altLang="zh-TW" sz="2400" b="1" dirty="0" smtClean="0"/>
              <a:t>..</a:t>
            </a:r>
            <a:endParaRPr lang="zh-TW" altLang="en-US" sz="2400" b="1" dirty="0"/>
          </a:p>
        </p:txBody>
      </p:sp>
      <p:sp>
        <p:nvSpPr>
          <p:cNvPr id="17" name="右大括弧 16"/>
          <p:cNvSpPr/>
          <p:nvPr/>
        </p:nvSpPr>
        <p:spPr>
          <a:xfrm>
            <a:off x="7590175" y="1109412"/>
            <a:ext cx="792088" cy="1770087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8382263" y="1809789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R(set)</a:t>
            </a:r>
            <a:endParaRPr lang="zh-TW" altLang="en-US" dirty="0"/>
          </a:p>
        </p:txBody>
      </p:sp>
      <p:sp>
        <p:nvSpPr>
          <p:cNvPr id="19" name="弧形箭號 (下彎) 18"/>
          <p:cNvSpPr/>
          <p:nvPr/>
        </p:nvSpPr>
        <p:spPr>
          <a:xfrm>
            <a:off x="1997257" y="1777611"/>
            <a:ext cx="4194652" cy="504022"/>
          </a:xfrm>
          <a:prstGeom prst="curved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3" y="3933056"/>
            <a:ext cx="75438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弧形箭號 (左彎) 21"/>
          <p:cNvSpPr/>
          <p:nvPr/>
        </p:nvSpPr>
        <p:spPr>
          <a:xfrm flipH="1">
            <a:off x="77880" y="2384103"/>
            <a:ext cx="561342" cy="2044169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流程圖: 準備作業 22"/>
          <p:cNvSpPr/>
          <p:nvPr/>
        </p:nvSpPr>
        <p:spPr>
          <a:xfrm>
            <a:off x="812862" y="1136979"/>
            <a:ext cx="1152128" cy="260316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Term 1</a:t>
            </a:r>
            <a:endParaRPr lang="zh-TW" altLang="en-US" sz="1200" dirty="0"/>
          </a:p>
        </p:txBody>
      </p:sp>
      <p:sp>
        <p:nvSpPr>
          <p:cNvPr id="25" name="流程圖: 準備作業 24"/>
          <p:cNvSpPr/>
          <p:nvPr/>
        </p:nvSpPr>
        <p:spPr>
          <a:xfrm>
            <a:off x="812862" y="1553268"/>
            <a:ext cx="1152128" cy="260316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Term 2</a:t>
            </a:r>
            <a:endParaRPr lang="zh-TW" altLang="en-US" sz="1200" dirty="0"/>
          </a:p>
        </p:txBody>
      </p:sp>
      <p:sp>
        <p:nvSpPr>
          <p:cNvPr id="26" name="流程圖: 準備作業 25"/>
          <p:cNvSpPr/>
          <p:nvPr/>
        </p:nvSpPr>
        <p:spPr>
          <a:xfrm>
            <a:off x="812862" y="1965984"/>
            <a:ext cx="1152128" cy="260316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Term 3</a:t>
            </a:r>
            <a:endParaRPr lang="zh-TW" altLang="en-US" sz="1200" dirty="0"/>
          </a:p>
        </p:txBody>
      </p:sp>
      <p:sp>
        <p:nvSpPr>
          <p:cNvPr id="27" name="流程圖: 準備作業 26"/>
          <p:cNvSpPr/>
          <p:nvPr/>
        </p:nvSpPr>
        <p:spPr>
          <a:xfrm>
            <a:off x="800912" y="3037224"/>
            <a:ext cx="1152128" cy="260316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Term n</a:t>
            </a:r>
            <a:endParaRPr lang="zh-TW" altLang="en-US" sz="12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099977" y="2694666"/>
            <a:ext cx="553998" cy="3231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400" b="1" dirty="0"/>
              <a:t>.</a:t>
            </a:r>
            <a:r>
              <a:rPr lang="en-US" altLang="zh-TW" sz="2400" b="1" dirty="0" smtClean="0"/>
              <a:t>..</a:t>
            </a:r>
            <a:endParaRPr lang="zh-TW" altLang="en-US" sz="2400" b="1" dirty="0"/>
          </a:p>
        </p:txBody>
      </p:sp>
      <p:cxnSp>
        <p:nvCxnSpPr>
          <p:cNvPr id="30" name="直線單箭頭接點 29"/>
          <p:cNvCxnSpPr/>
          <p:nvPr/>
        </p:nvCxnSpPr>
        <p:spPr>
          <a:xfrm flipV="1">
            <a:off x="1964990" y="816346"/>
            <a:ext cx="1454882" cy="436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1997257" y="872434"/>
            <a:ext cx="1638639" cy="11593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3494385" y="582355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T(term set)</a:t>
            </a:r>
            <a:endParaRPr lang="zh-TW" altLang="en-US" dirty="0"/>
          </a:p>
        </p:txBody>
      </p:sp>
      <p:sp>
        <p:nvSpPr>
          <p:cNvPr id="36" name="流程圖: 準備作業 35"/>
          <p:cNvSpPr/>
          <p:nvPr/>
        </p:nvSpPr>
        <p:spPr>
          <a:xfrm>
            <a:off x="812862" y="2317620"/>
            <a:ext cx="1152128" cy="260316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Term 4</a:t>
            </a:r>
            <a:endParaRPr lang="zh-TW" altLang="en-US" sz="1200" dirty="0"/>
          </a:p>
        </p:txBody>
      </p:sp>
      <p:sp>
        <p:nvSpPr>
          <p:cNvPr id="29" name="弧形箭號 (下彎) 28"/>
          <p:cNvSpPr/>
          <p:nvPr/>
        </p:nvSpPr>
        <p:spPr>
          <a:xfrm flipH="1" flipV="1">
            <a:off x="1897050" y="2530766"/>
            <a:ext cx="4238242" cy="589446"/>
          </a:xfrm>
          <a:prstGeom prst="curved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V="1">
            <a:off x="1988910" y="951687"/>
            <a:ext cx="1863010" cy="1534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85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8" grpId="0" animBg="1"/>
      <p:bldP spid="11" grpId="0" animBg="1"/>
      <p:bldP spid="12" grpId="0" animBg="1"/>
      <p:bldP spid="13" grpId="0" animBg="1"/>
      <p:bldP spid="15" grpId="0" animBg="1"/>
      <p:bldP spid="16" grpId="0"/>
      <p:bldP spid="17" grpId="0" animBg="1"/>
      <p:bldP spid="18" grpId="0"/>
      <p:bldP spid="19" grpId="0" animBg="1"/>
      <p:bldP spid="19" grpId="1" animBg="1"/>
      <p:bldP spid="22" grpId="0" animBg="1"/>
      <p:bldP spid="34" grpId="0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556033" y="636251"/>
            <a:ext cx="1943307" cy="23814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6772184" y="761888"/>
            <a:ext cx="1248648" cy="315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Doc 1</a:t>
            </a:r>
            <a:endParaRPr lang="zh-TW" altLang="en-US" sz="1200" dirty="0"/>
          </a:p>
        </p:txBody>
      </p:sp>
      <p:sp>
        <p:nvSpPr>
          <p:cNvPr id="7" name="圓角矩形 6"/>
          <p:cNvSpPr/>
          <p:nvPr/>
        </p:nvSpPr>
        <p:spPr>
          <a:xfrm>
            <a:off x="6781442" y="1207645"/>
            <a:ext cx="1248648" cy="315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Doc 2</a:t>
            </a:r>
            <a:endParaRPr lang="zh-TW" altLang="en-US" sz="1200" dirty="0"/>
          </a:p>
        </p:txBody>
      </p:sp>
      <p:sp>
        <p:nvSpPr>
          <p:cNvPr id="8" name="圓角矩形 7"/>
          <p:cNvSpPr/>
          <p:nvPr/>
        </p:nvSpPr>
        <p:spPr>
          <a:xfrm>
            <a:off x="6772184" y="1639693"/>
            <a:ext cx="1248648" cy="315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Doc 3</a:t>
            </a:r>
            <a:endParaRPr lang="zh-TW" altLang="en-US" sz="1200" dirty="0"/>
          </a:p>
        </p:txBody>
      </p:sp>
      <p:sp>
        <p:nvSpPr>
          <p:cNvPr id="9" name="圓角矩形 8"/>
          <p:cNvSpPr/>
          <p:nvPr/>
        </p:nvSpPr>
        <p:spPr>
          <a:xfrm>
            <a:off x="6781442" y="2531975"/>
            <a:ext cx="1248648" cy="315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Doc10</a:t>
            </a:r>
            <a:endParaRPr lang="zh-TW" altLang="en-US" sz="12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250687" y="2064972"/>
            <a:ext cx="553998" cy="3231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TW" sz="2400" b="1" dirty="0"/>
              <a:t>.</a:t>
            </a:r>
            <a:r>
              <a:rPr lang="en-US" altLang="zh-TW" sz="2400" b="1" dirty="0" smtClean="0"/>
              <a:t>..</a:t>
            </a:r>
            <a:endParaRPr lang="zh-TW" altLang="en-US" sz="2400" b="1" dirty="0"/>
          </a:p>
        </p:txBody>
      </p:sp>
      <p:sp>
        <p:nvSpPr>
          <p:cNvPr id="14" name="流程圖: 準備作業 13"/>
          <p:cNvSpPr/>
          <p:nvPr/>
        </p:nvSpPr>
        <p:spPr>
          <a:xfrm>
            <a:off x="812862" y="958655"/>
            <a:ext cx="1152128" cy="260316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Term 1</a:t>
            </a:r>
            <a:endParaRPr lang="zh-TW" altLang="en-US" sz="1200" dirty="0"/>
          </a:p>
        </p:txBody>
      </p:sp>
      <p:sp>
        <p:nvSpPr>
          <p:cNvPr id="15" name="流程圖: 準備作業 14"/>
          <p:cNvSpPr/>
          <p:nvPr/>
        </p:nvSpPr>
        <p:spPr>
          <a:xfrm>
            <a:off x="812862" y="1376845"/>
            <a:ext cx="1152128" cy="260316"/>
          </a:xfrm>
          <a:prstGeom prst="flowChartPreparat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Term 3</a:t>
            </a:r>
            <a:endParaRPr lang="zh-TW" altLang="en-US" sz="1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226061" y="467653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7358409" y="27785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197889" y="3448841"/>
                <a:ext cx="2658100" cy="156023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d(t1): 5</a:t>
                </a:r>
              </a:p>
              <a:p>
                <a:r>
                  <a:rPr lang="en-US" altLang="zh-TW" dirty="0" smtClean="0"/>
                  <a:t>r(t1) : 1+2+4+6+7=20</a:t>
                </a:r>
              </a:p>
              <a:p>
                <a:r>
                  <a:rPr lang="en-US" altLang="zh-TW" dirty="0" smtClean="0"/>
                  <a:t>R(t1):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((10+1)∗5)−20</m:t>
                        </m:r>
                        <m:r>
                          <m:rPr>
                            <m:nor/>
                          </m:rPr>
                          <a:rPr lang="zh-TW" altLang="en-US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5∗10</m:t>
                        </m:r>
                      </m:den>
                    </m:f>
                  </m:oMath>
                </a14:m>
                <a:r>
                  <a:rPr lang="en-US" altLang="zh-TW" dirty="0" smtClean="0"/>
                  <a:t> = 0.7</a:t>
                </a:r>
              </a:p>
              <a:p>
                <a:r>
                  <a:rPr lang="en-US" altLang="zh-TW" dirty="0" smtClean="0"/>
                  <a:t>S(t1):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5∗0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.7</m:t>
                        </m:r>
                        <m:r>
                          <m:rPr>
                            <m:nor/>
                          </m:rPr>
                          <a:rPr lang="zh-TW" altLang="en-US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10</m:t>
                        </m:r>
                        <m:r>
                          <m:rPr>
                            <m:nor/>
                          </m:rPr>
                          <a:rPr lang="zh-TW" altLang="en-US" dirty="0"/>
                          <m:t> </m:t>
                        </m:r>
                      </m:den>
                    </m:f>
                  </m:oMath>
                </a14:m>
                <a:r>
                  <a:rPr lang="en-US" altLang="zh-TW" dirty="0" smtClean="0"/>
                  <a:t> = 0.35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89" y="3448841"/>
                <a:ext cx="2658100" cy="15602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1888"/>
            <a:ext cx="4109594" cy="17275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987824" y="3448841"/>
                <a:ext cx="3102131" cy="156023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d(t3): 8</a:t>
                </a:r>
              </a:p>
              <a:p>
                <a:r>
                  <a:rPr lang="en-US" altLang="zh-TW" dirty="0" smtClean="0"/>
                  <a:t>r(t3) : 1+2+3+4+5+6+7+8+9=45</a:t>
                </a:r>
              </a:p>
              <a:p>
                <a:r>
                  <a:rPr lang="en-US" altLang="zh-TW" dirty="0" smtClean="0"/>
                  <a:t>R(t3):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dirty="0"/>
                          <m:t>((10+1)∗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8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)−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45</m:t>
                        </m:r>
                        <m:r>
                          <m:rPr>
                            <m:nor/>
                          </m:rPr>
                          <a:rPr lang="zh-TW" altLang="en-US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∗10</m:t>
                        </m:r>
                      </m:den>
                    </m:f>
                  </m:oMath>
                </a14:m>
                <a:r>
                  <a:rPr lang="en-US" altLang="zh-TW" dirty="0" smtClean="0"/>
                  <a:t> = 0.5375</a:t>
                </a:r>
              </a:p>
              <a:p>
                <a:r>
                  <a:rPr lang="en-US" altLang="zh-TW" dirty="0" smtClean="0"/>
                  <a:t>S(t3):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TW" b="0" i="0" smtClean="0">
                            <a:latin typeface="Cambria Math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altLang="zh-TW" dirty="0"/>
                          <m:t>∗0</m:t>
                        </m:r>
                        <m:r>
                          <m:rPr>
                            <m:nor/>
                          </m:rPr>
                          <a:rPr lang="en-US" altLang="zh-TW" b="0" i="0" dirty="0" smtClean="0"/>
                          <m:t>.5375</m:t>
                        </m:r>
                        <m:r>
                          <m:rPr>
                            <m:nor/>
                          </m:rPr>
                          <a:rPr lang="zh-TW" altLang="en-US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TW" dirty="0"/>
                          <m:t>10</m:t>
                        </m:r>
                        <m:r>
                          <m:rPr>
                            <m:nor/>
                          </m:rPr>
                          <a:rPr lang="zh-TW" altLang="en-US" dirty="0"/>
                          <m:t> </m:t>
                        </m:r>
                      </m:den>
                    </m:f>
                  </m:oMath>
                </a14:m>
                <a:r>
                  <a:rPr lang="en-US" altLang="zh-TW" dirty="0" smtClean="0"/>
                  <a:t> = 0.43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448841"/>
                <a:ext cx="3102131" cy="15602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流程圖: 準備作業 21"/>
          <p:cNvSpPr/>
          <p:nvPr/>
        </p:nvSpPr>
        <p:spPr>
          <a:xfrm>
            <a:off x="812862" y="1826993"/>
            <a:ext cx="1152128" cy="260316"/>
          </a:xfrm>
          <a:prstGeom prst="flowChartPreparat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 smtClean="0"/>
              <a:t>Term 4</a:t>
            </a:r>
            <a:endParaRPr lang="zh-TW" altLang="en-US" sz="1200" dirty="0"/>
          </a:p>
        </p:txBody>
      </p:sp>
      <p:sp>
        <p:nvSpPr>
          <p:cNvPr id="23" name="Freeform 7"/>
          <p:cNvSpPr>
            <a:spLocks/>
          </p:cNvSpPr>
          <p:nvPr/>
        </p:nvSpPr>
        <p:spPr bwMode="gray">
          <a:xfrm>
            <a:off x="6047632" y="5074858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" name="Freeform 9"/>
          <p:cNvSpPr>
            <a:spLocks/>
          </p:cNvSpPr>
          <p:nvPr/>
        </p:nvSpPr>
        <p:spPr bwMode="gray">
          <a:xfrm flipH="1">
            <a:off x="912430" y="5099864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954812" y="5465526"/>
            <a:ext cx="22563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TW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Top 20</a:t>
            </a:r>
            <a:endParaRPr lang="zh-TW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615732" y="3458446"/>
            <a:ext cx="67037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dirty="0" smtClean="0"/>
              <a:t>S(t4)</a:t>
            </a:r>
          </a:p>
          <a:p>
            <a:r>
              <a:rPr lang="en-US" altLang="zh-TW" dirty="0" smtClean="0"/>
              <a:t> …..</a:t>
            </a:r>
          </a:p>
          <a:p>
            <a:r>
              <a:rPr lang="en-US" altLang="zh-TW" dirty="0" smtClean="0"/>
              <a:t> …..</a:t>
            </a:r>
          </a:p>
          <a:p>
            <a:r>
              <a:rPr lang="en-US" altLang="zh-TW" dirty="0" smtClean="0"/>
              <a:t>S(</a:t>
            </a:r>
            <a:r>
              <a:rPr lang="en-US" altLang="zh-TW" dirty="0" err="1" smtClean="0"/>
              <a:t>tn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29263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3" grpId="0" animBg="1"/>
      <p:bldP spid="24" grpId="0" animBg="1"/>
      <p:bldP spid="20" grpId="0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448425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376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iello\Desktop\nuovo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114" y="4803538"/>
            <a:ext cx="2219200" cy="555208"/>
          </a:xfrm>
          <a:prstGeom prst="rect">
            <a:avLst/>
          </a:prstGeom>
          <a:noFill/>
        </p:spPr>
      </p:pic>
      <p:pic>
        <p:nvPicPr>
          <p:cNvPr id="6" name="Picture 5" descr="C:\Documents and Settings\aiello\Desktop\nuovo-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6114" y="5595626"/>
            <a:ext cx="5150654" cy="555208"/>
          </a:xfrm>
          <a:prstGeom prst="rect">
            <a:avLst/>
          </a:prstGeom>
          <a:noFill/>
        </p:spPr>
      </p:pic>
      <p:sp>
        <p:nvSpPr>
          <p:cNvPr id="7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書卷 (水平) 9"/>
          <p:cNvSpPr/>
          <p:nvPr/>
        </p:nvSpPr>
        <p:spPr>
          <a:xfrm>
            <a:off x="141773" y="567020"/>
            <a:ext cx="2808312" cy="773748"/>
          </a:xfrm>
          <a:prstGeom prst="horizontalScroll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a1 , a2 ,</a:t>
            </a:r>
            <a:r>
              <a:rPr lang="en-US" altLang="zh-TW" sz="1400" b="1" dirty="0" smtClean="0"/>
              <a:t> </a:t>
            </a:r>
            <a:r>
              <a:rPr lang="en-US" altLang="zh-TW" sz="1400" b="1" dirty="0" smtClean="0">
                <a:solidFill>
                  <a:srgbClr val="FF6699"/>
                </a:solidFill>
              </a:rPr>
              <a:t>t1</a:t>
            </a:r>
            <a:r>
              <a:rPr lang="en-US" altLang="zh-TW" sz="1400" dirty="0" smtClean="0"/>
              <a:t>, a4 ,a5 ,…,</a:t>
            </a:r>
            <a:r>
              <a:rPr lang="en-US" altLang="zh-TW" sz="1400" b="1" dirty="0" smtClean="0">
                <a:solidFill>
                  <a:srgbClr val="FF6699"/>
                </a:solidFill>
              </a:rPr>
              <a:t>t2</a:t>
            </a:r>
            <a:r>
              <a:rPr lang="en-US" altLang="zh-TW" sz="1400" dirty="0" smtClean="0"/>
              <a:t>,…….</a:t>
            </a:r>
            <a:endParaRPr lang="zh-TW" altLang="en-US" sz="1400" dirty="0"/>
          </a:p>
        </p:txBody>
      </p:sp>
      <p:sp>
        <p:nvSpPr>
          <p:cNvPr id="12" name="匾額 11"/>
          <p:cNvSpPr/>
          <p:nvPr/>
        </p:nvSpPr>
        <p:spPr>
          <a:xfrm>
            <a:off x="755576" y="196219"/>
            <a:ext cx="1270102" cy="373376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Query 1</a:t>
            </a:r>
            <a:endParaRPr lang="zh-TW" altLang="en-US" sz="1600" dirty="0"/>
          </a:p>
        </p:txBody>
      </p:sp>
      <p:sp>
        <p:nvSpPr>
          <p:cNvPr id="13" name="書卷 (水平) 12"/>
          <p:cNvSpPr/>
          <p:nvPr/>
        </p:nvSpPr>
        <p:spPr>
          <a:xfrm>
            <a:off x="3268702" y="535307"/>
            <a:ext cx="2776926" cy="805461"/>
          </a:xfrm>
          <a:prstGeom prst="horizontalScroll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 smtClean="0"/>
              <a:t>b1 , b2 , b3, </a:t>
            </a:r>
            <a:r>
              <a:rPr lang="en-US" altLang="zh-TW" sz="1400" b="1" dirty="0" smtClean="0">
                <a:solidFill>
                  <a:srgbClr val="FF6699"/>
                </a:solidFill>
              </a:rPr>
              <a:t>t2</a:t>
            </a:r>
            <a:r>
              <a:rPr lang="en-US" altLang="zh-TW" sz="1400" dirty="0" smtClean="0"/>
              <a:t> ,b4 ,……….</a:t>
            </a:r>
            <a:endParaRPr lang="zh-TW" altLang="en-US" sz="1400" dirty="0"/>
          </a:p>
        </p:txBody>
      </p:sp>
      <p:sp>
        <p:nvSpPr>
          <p:cNvPr id="14" name="匾額 13"/>
          <p:cNvSpPr/>
          <p:nvPr/>
        </p:nvSpPr>
        <p:spPr>
          <a:xfrm>
            <a:off x="4022114" y="164506"/>
            <a:ext cx="1270102" cy="373376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Query 2</a:t>
            </a:r>
            <a:endParaRPr lang="zh-TW" altLang="en-US" sz="1600" dirty="0"/>
          </a:p>
        </p:txBody>
      </p:sp>
      <p:sp>
        <p:nvSpPr>
          <p:cNvPr id="15" name="書卷 (水平) 14"/>
          <p:cNvSpPr/>
          <p:nvPr/>
        </p:nvSpPr>
        <p:spPr>
          <a:xfrm>
            <a:off x="6263356" y="495170"/>
            <a:ext cx="2776926" cy="845598"/>
          </a:xfrm>
          <a:prstGeom prst="horizontalScroll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c</a:t>
            </a:r>
            <a:r>
              <a:rPr lang="en-US" altLang="zh-TW" sz="1400" dirty="0" smtClean="0"/>
              <a:t>1 , c2 , c3, c4 ,</a:t>
            </a:r>
            <a:r>
              <a:rPr lang="en-US" altLang="zh-TW" sz="1400" dirty="0" smtClean="0">
                <a:solidFill>
                  <a:srgbClr val="FF6699"/>
                </a:solidFill>
              </a:rPr>
              <a:t>t1</a:t>
            </a:r>
            <a:r>
              <a:rPr lang="en-US" altLang="zh-TW" sz="1400" dirty="0" smtClean="0"/>
              <a:t> ,……….</a:t>
            </a:r>
            <a:endParaRPr lang="zh-TW" altLang="en-US" sz="1400" dirty="0"/>
          </a:p>
        </p:txBody>
      </p:sp>
      <p:sp>
        <p:nvSpPr>
          <p:cNvPr id="16" name="匾額 15"/>
          <p:cNvSpPr/>
          <p:nvPr/>
        </p:nvSpPr>
        <p:spPr>
          <a:xfrm>
            <a:off x="7016768" y="124369"/>
            <a:ext cx="1270102" cy="373376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Query 3</a:t>
            </a:r>
            <a:endParaRPr lang="zh-TW" altLang="en-US" sz="1600" dirty="0"/>
          </a:p>
        </p:txBody>
      </p:sp>
      <p:sp>
        <p:nvSpPr>
          <p:cNvPr id="17" name="書卷 (水平) 16"/>
          <p:cNvSpPr/>
          <p:nvPr/>
        </p:nvSpPr>
        <p:spPr>
          <a:xfrm>
            <a:off x="1545929" y="1846953"/>
            <a:ext cx="2808312" cy="818643"/>
          </a:xfrm>
          <a:prstGeom prst="horizontalScroll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d</a:t>
            </a:r>
            <a:r>
              <a:rPr lang="en-US" altLang="zh-TW" sz="1400" dirty="0" smtClean="0"/>
              <a:t>1 , d2 ,</a:t>
            </a:r>
            <a:r>
              <a:rPr lang="en-US" altLang="zh-TW" sz="1400" b="1" dirty="0" smtClean="0"/>
              <a:t> </a:t>
            </a:r>
            <a:r>
              <a:rPr lang="en-US" altLang="zh-TW" sz="1400" dirty="0" smtClean="0">
                <a:solidFill>
                  <a:schemeClr val="tx1"/>
                </a:solidFill>
              </a:rPr>
              <a:t>d3</a:t>
            </a:r>
            <a:r>
              <a:rPr lang="en-US" altLang="zh-TW" sz="1400" dirty="0" smtClean="0"/>
              <a:t>, </a:t>
            </a:r>
            <a:r>
              <a:rPr lang="en-US" altLang="zh-TW" sz="1400" dirty="0"/>
              <a:t>d</a:t>
            </a:r>
            <a:r>
              <a:rPr lang="en-US" altLang="zh-TW" sz="1400" dirty="0" smtClean="0"/>
              <a:t>4 ,a5 ,…,</a:t>
            </a:r>
            <a:r>
              <a:rPr lang="en-US" altLang="zh-TW" sz="1400" b="1" dirty="0" smtClean="0">
                <a:solidFill>
                  <a:srgbClr val="FF6699"/>
                </a:solidFill>
              </a:rPr>
              <a:t>t2</a:t>
            </a:r>
            <a:r>
              <a:rPr lang="en-US" altLang="zh-TW" sz="1400" dirty="0" smtClean="0"/>
              <a:t>,…….</a:t>
            </a:r>
            <a:endParaRPr lang="zh-TW" altLang="en-US" sz="1400" dirty="0"/>
          </a:p>
        </p:txBody>
      </p:sp>
      <p:sp>
        <p:nvSpPr>
          <p:cNvPr id="18" name="匾額 17"/>
          <p:cNvSpPr/>
          <p:nvPr/>
        </p:nvSpPr>
        <p:spPr>
          <a:xfrm>
            <a:off x="2371662" y="1473577"/>
            <a:ext cx="1270102" cy="373376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Query 4</a:t>
            </a:r>
            <a:endParaRPr lang="zh-TW" altLang="en-US" sz="1600" dirty="0"/>
          </a:p>
        </p:txBody>
      </p:sp>
      <p:sp>
        <p:nvSpPr>
          <p:cNvPr id="19" name="書卷 (水平) 18"/>
          <p:cNvSpPr/>
          <p:nvPr/>
        </p:nvSpPr>
        <p:spPr>
          <a:xfrm>
            <a:off x="4902638" y="1805093"/>
            <a:ext cx="2808312" cy="860503"/>
          </a:xfrm>
          <a:prstGeom prst="horizontalScroll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FF6699"/>
                </a:solidFill>
              </a:rPr>
              <a:t>t1</a:t>
            </a:r>
            <a:r>
              <a:rPr lang="en-US" altLang="zh-TW" sz="1400" dirty="0" smtClean="0"/>
              <a:t> , e1 ,</a:t>
            </a:r>
            <a:r>
              <a:rPr lang="en-US" altLang="zh-TW" sz="1400" b="1" dirty="0" smtClean="0"/>
              <a:t> </a:t>
            </a:r>
            <a:r>
              <a:rPr lang="en-US" altLang="zh-TW" sz="1400" dirty="0" smtClean="0">
                <a:solidFill>
                  <a:schemeClr val="tx1"/>
                </a:solidFill>
              </a:rPr>
              <a:t>e2</a:t>
            </a:r>
            <a:r>
              <a:rPr lang="en-US" altLang="zh-TW" sz="1400" dirty="0" smtClean="0"/>
              <a:t>, e3 ,e4 ,…,</a:t>
            </a:r>
            <a:r>
              <a:rPr lang="en-US" altLang="zh-TW" sz="1400" b="1" dirty="0" smtClean="0">
                <a:solidFill>
                  <a:srgbClr val="FF6699"/>
                </a:solidFill>
              </a:rPr>
              <a:t>t2</a:t>
            </a:r>
            <a:r>
              <a:rPr lang="en-US" altLang="zh-TW" sz="1400" dirty="0" smtClean="0"/>
              <a:t>,…….</a:t>
            </a:r>
            <a:endParaRPr lang="zh-TW" altLang="en-US" sz="1400" dirty="0"/>
          </a:p>
        </p:txBody>
      </p:sp>
      <p:sp>
        <p:nvSpPr>
          <p:cNvPr id="20" name="匾額 19"/>
          <p:cNvSpPr/>
          <p:nvPr/>
        </p:nvSpPr>
        <p:spPr>
          <a:xfrm>
            <a:off x="5508853" y="1443900"/>
            <a:ext cx="1270102" cy="373376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600" dirty="0" smtClean="0"/>
              <a:t>Query 5</a:t>
            </a:r>
            <a:endParaRPr lang="zh-TW" alt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1043608" y="3527871"/>
                <a:ext cx="5312673" cy="485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LLR(t1,t2)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altLang="zh-TW" b="0" i="0" smtClean="0">
                        <a:latin typeface="Cambria Math"/>
                      </a:rPr>
                      <m:t>∗</m:t>
                    </m:r>
                    <m:r>
                      <a:rPr lang="en-US" altLang="zh-TW" b="0" i="0" smtClean="0">
                        <a:latin typeface="Cambria Math"/>
                      </a:rPr>
                      <m:t>0.</m:t>
                    </m:r>
                    <m:r>
                      <a:rPr lang="en-US" altLang="zh-TW" b="0" i="0" smtClean="0">
                        <a:latin typeface="Cambria Math"/>
                      </a:rPr>
                      <m:t>1</m:t>
                    </m:r>
                    <m:r>
                      <a:rPr lang="en-US" altLang="zh-TW" b="0" i="0" smtClean="0">
                        <a:latin typeface="Cambria Math"/>
                      </a:rPr>
                      <m:t>6</m:t>
                    </m:r>
                    <m:r>
                      <a:rPr lang="en-US" altLang="zh-TW" b="0" i="0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∗0.</m:t>
                    </m:r>
                    <m:r>
                      <a:rPr lang="en-US" altLang="zh-TW" b="0" i="1" smtClean="0">
                        <a:latin typeface="Cambria Math"/>
                      </a:rPr>
                      <m:t>33</m:t>
                    </m:r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</a:rPr>
                      <m:t>∗</m:t>
                    </m:r>
                    <m:r>
                      <a:rPr lang="en-US" altLang="zh-TW" b="0" i="1" smtClean="0">
                        <a:latin typeface="Cambria Math"/>
                      </a:rPr>
                      <m:t>0.25</m:t>
                    </m:r>
                    <m:r>
                      <a:rPr lang="en-US" altLang="zh-TW" b="0" i="1" smtClean="0">
                        <a:latin typeface="Cambria Math"/>
                      </a:rPr>
                      <m:t>+0=0.</m:t>
                    </m:r>
                    <m:r>
                      <a:rPr lang="en-US" altLang="zh-TW" b="0" i="1" smtClean="0">
                        <a:latin typeface="Cambria Math"/>
                      </a:rPr>
                      <m:t>23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527871"/>
                <a:ext cx="5312673" cy="485774"/>
              </a:xfrm>
              <a:prstGeom prst="rect">
                <a:avLst/>
              </a:prstGeom>
              <a:blipFill rotWithShape="1">
                <a:blip r:embed="rId5"/>
                <a:stretch>
                  <a:fillRect l="-917" b="-88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字方塊 21"/>
          <p:cNvSpPr txBox="1"/>
          <p:nvPr/>
        </p:nvSpPr>
        <p:spPr>
          <a:xfrm>
            <a:off x="438474" y="2915652"/>
            <a:ext cx="242406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Log Likelihood Ratio</a:t>
            </a:r>
            <a:endParaRPr lang="zh-TW" alt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文字方塊 22"/>
              <p:cNvSpPr txBox="1"/>
              <p:nvPr/>
            </p:nvSpPr>
            <p:spPr>
              <a:xfrm>
                <a:off x="6585355" y="2858296"/>
                <a:ext cx="2414444" cy="3045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PMI(t1,t2)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dirty="0" smtClean="0"/>
                  <a:t> </a:t>
                </a:r>
                <a:r>
                  <a:rPr lang="en-US" altLang="zh-TW" dirty="0" smtClean="0"/>
                  <a:t>=0.16</a:t>
                </a:r>
                <a:endParaRPr lang="en-US" altLang="zh-TW" dirty="0" smtClean="0"/>
              </a:p>
              <a:p>
                <a:endParaRPr lang="en-US" altLang="zh-TW" dirty="0"/>
              </a:p>
              <a:p>
                <a:r>
                  <a:rPr lang="en-US" altLang="zh-TW" dirty="0" smtClean="0"/>
                  <a:t>PMI(~t1,t2</a:t>
                </a:r>
                <a:r>
                  <a:rPr lang="en-US" altLang="zh-TW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=</a:t>
                </a:r>
                <a:r>
                  <a:rPr lang="en-US" altLang="zh-TW" dirty="0" smtClean="0"/>
                  <a:t>0.25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PMI(t1,~t2</a:t>
                </a:r>
                <a:r>
                  <a:rPr lang="en-US" altLang="zh-TW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=</a:t>
                </a:r>
                <a:r>
                  <a:rPr lang="en-US" altLang="zh-TW" dirty="0" smtClean="0"/>
                  <a:t>0.33</a:t>
                </a:r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/>
                  <a:t>PMI</a:t>
                </a:r>
                <a:r>
                  <a:rPr lang="en-US" altLang="zh-TW" dirty="0" smtClean="0"/>
                  <a:t>(~t1,~t2</a:t>
                </a:r>
                <a:r>
                  <a:rPr lang="en-US" altLang="zh-TW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en-US" altLang="zh-TW" i="1">
                            <a:latin typeface="Cambria Math"/>
                          </a:rPr>
                          <m:t>∗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=</a:t>
                </a:r>
                <a:r>
                  <a:rPr lang="en-US" altLang="zh-TW" dirty="0"/>
                  <a:t>0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355" y="2858296"/>
                <a:ext cx="2414444" cy="3045001"/>
              </a:xfrm>
              <a:prstGeom prst="rect">
                <a:avLst/>
              </a:prstGeom>
              <a:blipFill rotWithShape="1">
                <a:blip r:embed="rId6"/>
                <a:stretch>
                  <a:fillRect l="-2020" r="-17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5499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756857" y="6249256"/>
            <a:ext cx="384803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611560" y="1232972"/>
            <a:ext cx="798449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Categorization </a:t>
            </a:r>
            <a:r>
              <a:rPr lang="en-US" altLang="zh-TW" dirty="0"/>
              <a:t>of web-search queries in semantically </a:t>
            </a:r>
            <a:r>
              <a:rPr lang="en-US" altLang="zh-TW" dirty="0" smtClean="0"/>
              <a:t>coherent topics </a:t>
            </a:r>
            <a:r>
              <a:rPr lang="en-US" altLang="zh-TW" dirty="0"/>
              <a:t>is a crucial task to understand the interest </a:t>
            </a:r>
            <a:r>
              <a:rPr lang="en-US" altLang="zh-TW" dirty="0" smtClean="0"/>
              <a:t>trends of </a:t>
            </a:r>
            <a:r>
              <a:rPr lang="en-US" altLang="zh-TW" dirty="0"/>
              <a:t>search engine </a:t>
            </a:r>
            <a:r>
              <a:rPr lang="en-US" altLang="zh-TW" dirty="0" smtClean="0"/>
              <a:t>user.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Query clustering usually relies on lexical and </a:t>
            </a:r>
            <a:r>
              <a:rPr lang="en-US" altLang="zh-TW" dirty="0" err="1" smtClean="0"/>
              <a:t>clickthrough</a:t>
            </a:r>
            <a:r>
              <a:rPr lang="en-US" altLang="zh-TW" dirty="0" smtClean="0"/>
              <a:t> data, while the information originating from the user actions in submitting their queries is currently neglected.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 smtClean="0"/>
              <a:t>The </a:t>
            </a:r>
            <a:r>
              <a:rPr lang="en-US" altLang="zh-TW" b="1" dirty="0"/>
              <a:t>intent</a:t>
            </a:r>
            <a:r>
              <a:rPr lang="en-US" altLang="zh-TW" i="1" dirty="0"/>
              <a:t> </a:t>
            </a:r>
            <a:r>
              <a:rPr lang="en-US" altLang="zh-TW" dirty="0"/>
              <a:t>that </a:t>
            </a:r>
            <a:r>
              <a:rPr lang="en-US" altLang="zh-TW" dirty="0" smtClean="0"/>
              <a:t>drives users </a:t>
            </a:r>
            <a:r>
              <a:rPr lang="en-US" altLang="zh-TW" dirty="0"/>
              <a:t>to submit their requests is an important element </a:t>
            </a:r>
            <a:r>
              <a:rPr lang="en-US" altLang="zh-TW" dirty="0" smtClean="0"/>
              <a:t>for meaningful </a:t>
            </a:r>
            <a:r>
              <a:rPr lang="en-US" altLang="zh-TW" dirty="0"/>
              <a:t>aggregation of queries</a:t>
            </a:r>
            <a:r>
              <a:rPr lang="en-US" altLang="zh-TW" dirty="0" smtClean="0"/>
              <a:t>.</a:t>
            </a:r>
          </a:p>
        </p:txBody>
      </p:sp>
      <p:sp>
        <p:nvSpPr>
          <p:cNvPr id="8" name="向下箭號 7"/>
          <p:cNvSpPr/>
          <p:nvPr/>
        </p:nvSpPr>
        <p:spPr>
          <a:xfrm>
            <a:off x="4355976" y="3818295"/>
            <a:ext cx="247832" cy="1008112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結束點 8"/>
          <p:cNvSpPr/>
          <p:nvPr/>
        </p:nvSpPr>
        <p:spPr>
          <a:xfrm>
            <a:off x="951500" y="5026823"/>
            <a:ext cx="7056784" cy="1224136"/>
          </a:xfrm>
          <a:prstGeom prst="flowChartTermina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activity fragments that express a coherent user</a:t>
            </a:r>
          </a:p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intent, on the basis of their topical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affinity.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21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5" descr="C:\Documents and Settings\aiello\Desktop\nuovo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852936"/>
            <a:ext cx="7391400" cy="2779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457200" y="201089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altLang="zh-TW" dirty="0"/>
              <a:t>To </a:t>
            </a:r>
            <a:r>
              <a:rPr lang="en-US" altLang="zh-TW" dirty="0" smtClean="0"/>
              <a:t>check how </a:t>
            </a:r>
            <a:r>
              <a:rPr lang="en-US" altLang="zh-TW" dirty="0"/>
              <a:t>the purity of the topic decreases with its size we </a:t>
            </a:r>
            <a:r>
              <a:rPr lang="en-US" altLang="zh-TW" dirty="0" smtClean="0"/>
              <a:t>computed the </a:t>
            </a:r>
            <a:r>
              <a:rPr lang="en-US" altLang="zh-TW" dirty="0"/>
              <a:t>correlation between the topic size and LLR </a:t>
            </a:r>
            <a:r>
              <a:rPr lang="en-US" altLang="zh-TW" dirty="0" smtClean="0"/>
              <a:t>by averaging </a:t>
            </a:r>
            <a:r>
              <a:rPr lang="en-US" altLang="zh-TW" dirty="0"/>
              <a:t>the LLR values of the topics with the same size: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505575" cy="76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2411760" y="5836622"/>
            <a:ext cx="119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Topic size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40152" y="5836622"/>
            <a:ext cx="119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Topic size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1245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332656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URL coverage</a:t>
            </a:r>
            <a:endParaRPr lang="en-US" altLang="zh-TW" sz="2400" dirty="0"/>
          </a:p>
        </p:txBody>
      </p:sp>
      <p:sp>
        <p:nvSpPr>
          <p:cNvPr id="8" name="矩形 7"/>
          <p:cNvSpPr/>
          <p:nvPr/>
        </p:nvSpPr>
        <p:spPr>
          <a:xfrm>
            <a:off x="323528" y="85468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dirty="0" smtClean="0"/>
              <a:t>─</a:t>
            </a:r>
            <a:r>
              <a:rPr lang="en-US" altLang="zh-TW" dirty="0"/>
              <a:t>Number of unique clicked URLs for the </a:t>
            </a:r>
            <a:r>
              <a:rPr lang="en-US" altLang="zh-TW" dirty="0" smtClean="0"/>
              <a:t>query</a:t>
            </a:r>
          </a:p>
          <a:p>
            <a:pPr lvl="1"/>
            <a:endParaRPr lang="en-US" altLang="zh-TW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Given </a:t>
            </a:r>
            <a:r>
              <a:rPr lang="en-US" altLang="zh-TW" dirty="0" smtClean="0"/>
              <a:t>the2010 </a:t>
            </a:r>
            <a:r>
              <a:rPr lang="en-US" altLang="zh-TW" dirty="0"/>
              <a:t>query logs of the Yahoo! search engine, we extract </a:t>
            </a:r>
            <a:r>
              <a:rPr lang="en-US" altLang="zh-TW" dirty="0" smtClean="0"/>
              <a:t>all distinct </a:t>
            </a:r>
            <a:r>
              <a:rPr lang="en-US" altLang="zh-TW" dirty="0"/>
              <a:t>URLs clicked by users for each query.</a:t>
            </a:r>
          </a:p>
        </p:txBody>
      </p:sp>
      <p:pic>
        <p:nvPicPr>
          <p:cNvPr id="10" name="Picture 17" descr="C:\Documents and Settings\aiello\Desktop\nuovo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23132"/>
            <a:ext cx="728232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07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8" descr="C:\Documents and Settings\aiello\Desktop\nuovo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82" y="764704"/>
            <a:ext cx="8254986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橢圓 1"/>
          <p:cNvSpPr/>
          <p:nvPr/>
        </p:nvSpPr>
        <p:spPr>
          <a:xfrm rot="-1260000">
            <a:off x="1984414" y="2141717"/>
            <a:ext cx="4294998" cy="1224136"/>
          </a:xfrm>
          <a:prstGeom prst="ellipse">
            <a:avLst/>
          </a:prstGeom>
          <a:noFill/>
          <a:ln w="571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479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7584" y="1340768"/>
            <a:ext cx="7783016" cy="4689588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Introduction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altLang="zh-TW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Mission similarity classifier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  <a:latin typeface="Century Schoolbook" pitchFamily="18" charset="0"/>
            </a:endParaRP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Greedy agglomerative topic extraction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Experiment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002060"/>
                </a:solidFill>
                <a:latin typeface="Century Schoolbook" pitchFamily="18" charset="0"/>
              </a:rPr>
              <a:t>User profiling</a:t>
            </a:r>
          </a:p>
          <a:p>
            <a:pPr>
              <a:buClr>
                <a:srgbClr val="002060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Century Schoolbook" pitchFamily="18" charset="0"/>
              </a:rPr>
              <a:t>Conclusion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420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C:\Documents and Settings\aiello\Desktop\1319459810_monotone_flag_location_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4678" y="1540242"/>
            <a:ext cx="864096" cy="864096"/>
          </a:xfrm>
          <a:prstGeom prst="rect">
            <a:avLst/>
          </a:prstGeom>
          <a:noFill/>
        </p:spPr>
      </p:pic>
      <p:pic>
        <p:nvPicPr>
          <p:cNvPr id="9" name="Picture 8" descr="C:\Documents and Settings\aiello\Desktop\1319459810_monotone_flag_location_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0822" y="1540242"/>
            <a:ext cx="864096" cy="864096"/>
          </a:xfrm>
          <a:prstGeom prst="rect">
            <a:avLst/>
          </a:prstGeom>
          <a:noFill/>
        </p:spPr>
      </p:pic>
      <p:pic>
        <p:nvPicPr>
          <p:cNvPr id="10" name="Picture 8" descr="C:\Documents and Settings\aiello\Desktop\1319459810_monotone_flag_location_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4958" y="1540242"/>
            <a:ext cx="864096" cy="864096"/>
          </a:xfrm>
          <a:prstGeom prst="rect">
            <a:avLst/>
          </a:prstGeom>
          <a:noFill/>
        </p:spPr>
      </p:pic>
      <p:pic>
        <p:nvPicPr>
          <p:cNvPr id="11" name="Picture 8" descr="C:\Documents and Settings\aiello\Desktop\1319459810_monotone_flag_location_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102" y="1540242"/>
            <a:ext cx="864096" cy="864096"/>
          </a:xfrm>
          <a:prstGeom prst="rect">
            <a:avLst/>
          </a:prstGeom>
          <a:noFill/>
        </p:spPr>
      </p:pic>
      <p:pic>
        <p:nvPicPr>
          <p:cNvPr id="12" name="Picture 10" descr="C:\Documents and Settings\aiello\Desktop\top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686" y="4492570"/>
            <a:ext cx="723111" cy="864096"/>
          </a:xfrm>
          <a:prstGeom prst="rect">
            <a:avLst/>
          </a:prstGeom>
          <a:noFill/>
        </p:spPr>
      </p:pic>
      <p:pic>
        <p:nvPicPr>
          <p:cNvPr id="13" name="Picture 10" descr="C:\Documents and Settings\aiello\Desktop\top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9839" y="4492570"/>
            <a:ext cx="723111" cy="864096"/>
          </a:xfrm>
          <a:prstGeom prst="rect">
            <a:avLst/>
          </a:prstGeom>
          <a:noFill/>
        </p:spPr>
      </p:pic>
      <p:pic>
        <p:nvPicPr>
          <p:cNvPr id="14" name="Picture 10" descr="C:\Documents and Settings\aiello\Desktop\top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023" y="4492570"/>
            <a:ext cx="723111" cy="864096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1892509" y="3052410"/>
            <a:ext cx="1277914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Topic</a:t>
            </a:r>
          </a:p>
          <a:p>
            <a:pPr algn="ctr"/>
            <a:r>
              <a:rPr lang="en-US" sz="2400" dirty="0" smtClean="0"/>
              <a:t>Detector</a:t>
            </a:r>
            <a:endParaRPr lang="it-IT" sz="2400" dirty="0"/>
          </a:p>
        </p:txBody>
      </p:sp>
      <p:cxnSp>
        <p:nvCxnSpPr>
          <p:cNvPr id="18" name="Connettore 1 17"/>
          <p:cNvCxnSpPr>
            <a:stCxn id="8" idx="2"/>
            <a:endCxn id="16" idx="0"/>
          </p:cNvCxnSpPr>
          <p:nvPr/>
        </p:nvCxnSpPr>
        <p:spPr>
          <a:xfrm>
            <a:off x="2526726" y="2404338"/>
            <a:ext cx="4740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>
            <a:stCxn id="16" idx="2"/>
            <a:endCxn id="12" idx="0"/>
          </p:cNvCxnSpPr>
          <p:nvPr/>
        </p:nvCxnSpPr>
        <p:spPr>
          <a:xfrm flipH="1">
            <a:off x="2528242" y="3883407"/>
            <a:ext cx="3224" cy="6091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9" idx="2"/>
            <a:endCxn id="16" idx="0"/>
          </p:cNvCxnSpPr>
          <p:nvPr/>
        </p:nvCxnSpPr>
        <p:spPr>
          <a:xfrm flipH="1">
            <a:off x="2531466" y="2404338"/>
            <a:ext cx="1291404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10" idx="2"/>
            <a:endCxn id="16" idx="0"/>
          </p:cNvCxnSpPr>
          <p:nvPr/>
        </p:nvCxnSpPr>
        <p:spPr>
          <a:xfrm flipH="1">
            <a:off x="2531466" y="2404338"/>
            <a:ext cx="2515540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>
            <a:stCxn id="11" idx="2"/>
            <a:endCxn id="16" idx="0"/>
          </p:cNvCxnSpPr>
          <p:nvPr/>
        </p:nvCxnSpPr>
        <p:spPr>
          <a:xfrm flipH="1">
            <a:off x="2531466" y="2404338"/>
            <a:ext cx="3811684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/>
          <p:cNvSpPr txBox="1"/>
          <p:nvPr/>
        </p:nvSpPr>
        <p:spPr>
          <a:xfrm>
            <a:off x="7063230" y="1654641"/>
            <a:ext cx="1273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Missions</a:t>
            </a:r>
            <a:endParaRPr lang="it-IT" sz="2400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7135238" y="4708594"/>
            <a:ext cx="95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Topics</a:t>
            </a:r>
            <a:endParaRPr lang="it-IT" sz="2400" dirty="0"/>
          </a:p>
        </p:txBody>
      </p:sp>
      <p:grpSp>
        <p:nvGrpSpPr>
          <p:cNvPr id="66" name="Gruppo 65"/>
          <p:cNvGrpSpPr/>
          <p:nvPr/>
        </p:nvGrpSpPr>
        <p:grpSpPr>
          <a:xfrm>
            <a:off x="438494" y="1468234"/>
            <a:ext cx="1368152" cy="864096"/>
            <a:chOff x="827584" y="404664"/>
            <a:chExt cx="1368152" cy="864096"/>
          </a:xfrm>
        </p:grpSpPr>
        <p:pic>
          <p:nvPicPr>
            <p:cNvPr id="7" name="Picture 3" descr="C:\Documents and Settings\aiello\Desktop\1318524487_man_person_mens_room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7584" y="404664"/>
              <a:ext cx="864096" cy="864096"/>
            </a:xfrm>
            <a:prstGeom prst="rect">
              <a:avLst/>
            </a:prstGeom>
            <a:noFill/>
          </p:spPr>
        </p:pic>
        <p:cxnSp>
          <p:nvCxnSpPr>
            <p:cNvPr id="34" name="Connettore 1 33"/>
            <p:cNvCxnSpPr>
              <a:stCxn id="7" idx="3"/>
            </p:cNvCxnSpPr>
            <p:nvPr/>
          </p:nvCxnSpPr>
          <p:spPr>
            <a:xfrm>
              <a:off x="1691680" y="836712"/>
              <a:ext cx="504056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36"/>
          <p:cNvSpPr txBox="1"/>
          <p:nvPr/>
        </p:nvSpPr>
        <p:spPr>
          <a:xfrm>
            <a:off x="2109116" y="5491971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0.0</a:t>
            </a:r>
            <a:endParaRPr lang="it-IT" sz="3200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3837308" y="5491971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0.0</a:t>
            </a:r>
            <a:endParaRPr lang="it-IT" sz="3200" dirty="0"/>
          </a:p>
        </p:txBody>
      </p:sp>
      <p:sp>
        <p:nvSpPr>
          <p:cNvPr id="39" name="CasellaDiTesto 38"/>
          <p:cNvSpPr txBox="1"/>
          <p:nvPr/>
        </p:nvSpPr>
        <p:spPr>
          <a:xfrm>
            <a:off x="5421484" y="5491971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0.0</a:t>
            </a:r>
            <a:endParaRPr lang="it-IT" sz="3200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2109116" y="5491971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0.7</a:t>
            </a:r>
            <a:endParaRPr lang="it-IT" sz="3200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2109116" y="5497949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2.9</a:t>
            </a:r>
            <a:endParaRPr lang="it-IT" sz="3200" dirty="0"/>
          </a:p>
        </p:txBody>
      </p:sp>
      <p:cxnSp>
        <p:nvCxnSpPr>
          <p:cNvPr id="43" name="Connettore 1 42"/>
          <p:cNvCxnSpPr>
            <a:stCxn id="8" idx="2"/>
          </p:cNvCxnSpPr>
          <p:nvPr/>
        </p:nvCxnSpPr>
        <p:spPr>
          <a:xfrm>
            <a:off x="2526726" y="2404338"/>
            <a:ext cx="1656184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>
            <a:stCxn id="9" idx="2"/>
          </p:cNvCxnSpPr>
          <p:nvPr/>
        </p:nvCxnSpPr>
        <p:spPr>
          <a:xfrm>
            <a:off x="3822870" y="2404338"/>
            <a:ext cx="360040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stCxn id="10" idx="2"/>
          </p:cNvCxnSpPr>
          <p:nvPr/>
        </p:nvCxnSpPr>
        <p:spPr>
          <a:xfrm flipH="1">
            <a:off x="4182910" y="2404338"/>
            <a:ext cx="864096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1 51"/>
          <p:cNvCxnSpPr>
            <a:stCxn id="11" idx="2"/>
          </p:cNvCxnSpPr>
          <p:nvPr/>
        </p:nvCxnSpPr>
        <p:spPr>
          <a:xfrm flipH="1">
            <a:off x="4182910" y="2404338"/>
            <a:ext cx="2160240" cy="6480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1 58"/>
          <p:cNvCxnSpPr>
            <a:stCxn id="13" idx="0"/>
          </p:cNvCxnSpPr>
          <p:nvPr/>
        </p:nvCxnSpPr>
        <p:spPr>
          <a:xfrm flipV="1">
            <a:off x="4181395" y="3916506"/>
            <a:ext cx="1515" cy="576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3837303" y="5491971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3.2</a:t>
            </a:r>
            <a:endParaRPr lang="it-IT" sz="3200" dirty="0"/>
          </a:p>
        </p:txBody>
      </p:sp>
      <p:sp>
        <p:nvSpPr>
          <p:cNvPr id="65" name="CasellaDiTesto 64"/>
          <p:cNvSpPr txBox="1"/>
          <p:nvPr/>
        </p:nvSpPr>
        <p:spPr>
          <a:xfrm>
            <a:off x="5420901" y="5486827"/>
            <a:ext cx="705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1.9</a:t>
            </a:r>
            <a:endParaRPr lang="it-IT" sz="3200" dirty="0"/>
          </a:p>
        </p:txBody>
      </p:sp>
      <p:sp>
        <p:nvSpPr>
          <p:cNvPr id="67" name="CasellaDiTesto 66"/>
          <p:cNvSpPr txBox="1"/>
          <p:nvPr/>
        </p:nvSpPr>
        <p:spPr>
          <a:xfrm>
            <a:off x="2116749" y="5500682"/>
            <a:ext cx="902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0.36</a:t>
            </a:r>
            <a:endParaRPr lang="it-IT" sz="3200" dirty="0"/>
          </a:p>
        </p:txBody>
      </p:sp>
      <p:sp>
        <p:nvSpPr>
          <p:cNvPr id="68" name="CasellaDiTesto 67"/>
          <p:cNvSpPr txBox="1"/>
          <p:nvPr/>
        </p:nvSpPr>
        <p:spPr>
          <a:xfrm>
            <a:off x="3850580" y="5491971"/>
            <a:ext cx="697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0.4</a:t>
            </a:r>
            <a:endParaRPr lang="it-IT" sz="3200" dirty="0"/>
          </a:p>
        </p:txBody>
      </p:sp>
      <p:sp>
        <p:nvSpPr>
          <p:cNvPr id="69" name="CasellaDiTesto 68"/>
          <p:cNvSpPr txBox="1"/>
          <p:nvPr/>
        </p:nvSpPr>
        <p:spPr>
          <a:xfrm>
            <a:off x="5417995" y="5497949"/>
            <a:ext cx="914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0.24</a:t>
            </a:r>
            <a:endParaRPr lang="it-IT" sz="32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6466711" y="5428674"/>
            <a:ext cx="19615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i="1" dirty="0" smtClean="0"/>
              <a:t>User topical</a:t>
            </a:r>
          </a:p>
          <a:p>
            <a:pPr algn="ctr"/>
            <a:r>
              <a:rPr lang="en-US" sz="2800" b="1" i="1" dirty="0" smtClean="0"/>
              <a:t>profile</a:t>
            </a:r>
            <a:endParaRPr lang="it-IT" sz="2800" b="1" i="1" dirty="0"/>
          </a:p>
        </p:txBody>
      </p:sp>
      <p:sp>
        <p:nvSpPr>
          <p:cNvPr id="44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User profiling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543" y="982459"/>
            <a:ext cx="2790825" cy="485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030" y="3356991"/>
            <a:ext cx="3638242" cy="830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3124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18073 3.7037E-6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2.22222E-6 0.5669 " pathEditMode="relative" rAng="0" ptsTypes="AA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3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37" grpId="0"/>
      <p:bldP spid="38" grpId="0"/>
      <p:bldP spid="39" grpId="0"/>
      <p:bldP spid="40" grpId="0"/>
      <p:bldP spid="40" grpId="1"/>
      <p:bldP spid="41" grpId="0"/>
      <p:bldP spid="41" grpId="1"/>
      <p:bldP spid="64" grpId="0"/>
      <p:bldP spid="64" grpId="1"/>
      <p:bldP spid="65" grpId="0"/>
      <p:bldP spid="65" grpId="1"/>
      <p:bldP spid="67" grpId="0"/>
      <p:bldP spid="68" grpId="0"/>
      <p:bldP spid="69" grpId="0"/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摺角紙張 2"/>
          <p:cNvSpPr/>
          <p:nvPr/>
        </p:nvSpPr>
        <p:spPr>
          <a:xfrm>
            <a:off x="2411760" y="4005064"/>
            <a:ext cx="4680520" cy="1080120"/>
          </a:xfrm>
          <a:prstGeom prst="foldedCorner">
            <a:avLst/>
          </a:prstGeom>
          <a:ln w="38100"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9" descr="C:\Documents and Settings\aiello\Desktop\nuovo-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893" y="332656"/>
            <a:ext cx="8672811" cy="3240360"/>
          </a:xfrm>
          <a:prstGeom prst="rect">
            <a:avLst/>
          </a:prstGeom>
          <a:noFill/>
        </p:spPr>
      </p:pic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395536" y="4077072"/>
            <a:ext cx="8522168" cy="216024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  Sequence of missions of </a:t>
            </a:r>
            <a:r>
              <a:rPr lang="it-IT" sz="2000" b="1" dirty="0" smtClean="0">
                <a:solidFill>
                  <a:schemeClr val="tx2"/>
                </a:solidFill>
                <a:latin typeface="+mn-lt"/>
              </a:rPr>
              <a:t>the profiled user </a:t>
            </a:r>
          </a:p>
          <a:p>
            <a:pPr marL="0" indent="0">
              <a:buNone/>
            </a:pPr>
            <a:r>
              <a:rPr lang="it-IT" sz="2000" dirty="0" smtClean="0">
                <a:solidFill>
                  <a:schemeClr val="tx2"/>
                </a:solidFill>
                <a:latin typeface="+mn-lt"/>
              </a:rPr>
              <a:t>                                                                   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vs. </a:t>
            </a:r>
          </a:p>
          <a:p>
            <a:pPr marL="0" indent="0" algn="ctr">
              <a:buNone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  Sequence of</a:t>
            </a:r>
            <a:r>
              <a:rPr lang="it-IT" altLang="zh-TW" sz="2000" dirty="0">
                <a:solidFill>
                  <a:schemeClr val="tx1"/>
                </a:solidFill>
              </a:rPr>
              <a:t> </a:t>
            </a:r>
            <a:r>
              <a:rPr lang="it-IT" altLang="zh-TW" sz="2000" dirty="0">
                <a:solidFill>
                  <a:schemeClr val="tx1"/>
                </a:solidFill>
                <a:latin typeface="+mn-lt"/>
              </a:rPr>
              <a:t>missions of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+mn-lt"/>
              </a:rPr>
              <a:t>the random user</a:t>
            </a:r>
          </a:p>
          <a:p>
            <a:endParaRPr lang="it-IT" sz="2000" dirty="0" smtClean="0">
              <a:solidFill>
                <a:schemeClr val="tx1"/>
              </a:solidFill>
              <a:latin typeface="+mn-lt"/>
            </a:endParaRPr>
          </a:p>
          <a:p>
            <a:pPr lvl="1">
              <a:buClr>
                <a:srgbClr val="002060"/>
              </a:buClr>
              <a:buFont typeface="Palatino Linotype" pitchFamily="18" charset="0"/>
              <a:buChar char="†"/>
            </a:pPr>
            <a:r>
              <a:rPr lang="it-IT" sz="2200" dirty="0" smtClean="0">
                <a:solidFill>
                  <a:schemeClr val="tx1"/>
                </a:solidFill>
                <a:latin typeface="+mn-lt"/>
              </a:rPr>
              <a:t>Sequence-profile match using topic detector</a:t>
            </a:r>
          </a:p>
          <a:p>
            <a:endParaRPr lang="it-IT" sz="2000" dirty="0" smtClean="0">
              <a:solidFill>
                <a:schemeClr val="tx1"/>
              </a:solidFill>
              <a:latin typeface="+mn-lt"/>
            </a:endParaRPr>
          </a:p>
          <a:p>
            <a:pPr lvl="1">
              <a:buClr>
                <a:srgbClr val="002060"/>
              </a:buClr>
              <a:buFont typeface="Palatino Linotype" pitchFamily="18" charset="0"/>
              <a:buChar char="†"/>
            </a:pPr>
            <a:r>
              <a:rPr lang="it-IT" sz="2200" dirty="0" smtClean="0">
                <a:solidFill>
                  <a:schemeClr val="tx1"/>
                </a:solidFill>
                <a:latin typeface="+mn-lt"/>
              </a:rPr>
              <a:t>Accuracy:</a:t>
            </a:r>
            <a:r>
              <a:rPr lang="it-IT" sz="2200" b="1" dirty="0" smtClean="0">
                <a:solidFill>
                  <a:schemeClr val="tx1"/>
                </a:solidFill>
                <a:latin typeface="+mn-lt"/>
              </a:rPr>
              <a:t> 0.65 </a:t>
            </a:r>
            <a:r>
              <a:rPr lang="it-IT" sz="2200" dirty="0" smtClean="0">
                <a:solidFill>
                  <a:schemeClr val="tx1"/>
                </a:solidFill>
                <a:latin typeface="+mn-lt"/>
              </a:rPr>
              <a:t>( less frequent:</a:t>
            </a:r>
            <a:r>
              <a:rPr lang="it-IT" altLang="zh-TW" sz="2200" dirty="0">
                <a:solidFill>
                  <a:schemeClr val="tx1"/>
                </a:solidFill>
              </a:rPr>
              <a:t> </a:t>
            </a:r>
            <a:r>
              <a:rPr lang="it-IT" altLang="zh-TW" sz="2200" b="1" dirty="0">
                <a:solidFill>
                  <a:schemeClr val="tx1"/>
                </a:solidFill>
                <a:latin typeface="+mn-lt"/>
              </a:rPr>
              <a:t>0.72</a:t>
            </a:r>
            <a:r>
              <a:rPr lang="it-IT" sz="2200" dirty="0" smtClean="0">
                <a:solidFill>
                  <a:schemeClr val="tx1"/>
                </a:solidFill>
                <a:latin typeface="+mn-lt"/>
              </a:rPr>
              <a:t>, most frequent:</a:t>
            </a:r>
            <a:r>
              <a:rPr lang="it-IT" altLang="zh-TW" sz="2200" dirty="0">
                <a:solidFill>
                  <a:schemeClr val="tx1"/>
                </a:solidFill>
              </a:rPr>
              <a:t> </a:t>
            </a:r>
            <a:r>
              <a:rPr lang="it-IT" altLang="zh-TW" sz="2200" b="1" dirty="0">
                <a:solidFill>
                  <a:schemeClr val="tx1"/>
                </a:solidFill>
                <a:latin typeface="+mn-lt"/>
              </a:rPr>
              <a:t>0.55</a:t>
            </a:r>
            <a:r>
              <a:rPr lang="it-IT" altLang="zh-TW" sz="2200" b="1" dirty="0">
                <a:solidFill>
                  <a:schemeClr val="tx1"/>
                </a:solidFill>
              </a:rPr>
              <a:t> </a:t>
            </a:r>
            <a:r>
              <a:rPr lang="it-IT" sz="2200" dirty="0" smtClean="0">
                <a:solidFill>
                  <a:schemeClr val="tx1"/>
                </a:solidFill>
                <a:latin typeface="+mn-lt"/>
              </a:rPr>
              <a:t>)</a:t>
            </a:r>
            <a:endParaRPr lang="it-IT" sz="2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4845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Conclusion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" y="126876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altLang="zh-TW" sz="2000" dirty="0"/>
              <a:t>P</a:t>
            </a:r>
            <a:r>
              <a:rPr lang="en-US" altLang="zh-TW" sz="2000" dirty="0" smtClean="0"/>
              <a:t>ropose </a:t>
            </a:r>
            <a:r>
              <a:rPr lang="en-US" altLang="zh-TW" sz="2000" dirty="0"/>
              <a:t>a topic extraction algorithm based on agglomerative </a:t>
            </a:r>
            <a:r>
              <a:rPr lang="en-US" altLang="zh-TW" sz="2000" dirty="0" smtClean="0"/>
              <a:t>clustering of </a:t>
            </a:r>
            <a:r>
              <a:rPr lang="en-US" altLang="zh-TW" sz="2000" dirty="0"/>
              <a:t>sequences of queries that exhibit a coherent </a:t>
            </a:r>
            <a:r>
              <a:rPr lang="en-US" altLang="zh-TW" sz="2000" dirty="0" smtClean="0"/>
              <a:t>user intent.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altLang="zh-TW" sz="20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altLang="zh-TW" sz="2000" dirty="0"/>
              <a:t>C</a:t>
            </a:r>
            <a:r>
              <a:rPr lang="en-US" altLang="zh-TW" sz="2000" dirty="0" smtClean="0"/>
              <a:t>ompare </a:t>
            </a:r>
            <a:r>
              <a:rPr lang="en-US" altLang="zh-TW" sz="2000" dirty="0"/>
              <a:t>our </a:t>
            </a:r>
            <a:r>
              <a:rPr lang="en-US" altLang="zh-TW" sz="2000" dirty="0" smtClean="0"/>
              <a:t>method with </a:t>
            </a:r>
            <a:r>
              <a:rPr lang="en-US" altLang="zh-TW" sz="2000" dirty="0"/>
              <a:t>a graph-based clustering baseline, </a:t>
            </a:r>
            <a:r>
              <a:rPr lang="en-US" altLang="zh-TW" sz="2000" dirty="0" smtClean="0"/>
              <a:t>showing </a:t>
            </a:r>
            <a:r>
              <a:rPr lang="en-US" altLang="zh-TW" sz="2000" dirty="0"/>
              <a:t>its </a:t>
            </a:r>
            <a:r>
              <a:rPr lang="en-US" altLang="zh-TW" sz="2000" dirty="0" smtClean="0"/>
              <a:t>advantages on </a:t>
            </a:r>
            <a:r>
              <a:rPr lang="en-US" altLang="zh-TW" sz="2000" b="1" dirty="0">
                <a:solidFill>
                  <a:srgbClr val="C00000"/>
                </a:solidFill>
              </a:rPr>
              <a:t>query coverage </a:t>
            </a:r>
            <a:r>
              <a:rPr lang="en-US" altLang="zh-TW" sz="2000" dirty="0"/>
              <a:t>and on the </a:t>
            </a:r>
            <a:r>
              <a:rPr lang="en-US" altLang="zh-TW" sz="2000" b="1" dirty="0"/>
              <a:t>trade-off </a:t>
            </a:r>
            <a:r>
              <a:rPr lang="en-US" altLang="zh-TW" sz="2000" b="1" dirty="0" smtClean="0"/>
              <a:t>between  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purity</a:t>
            </a:r>
            <a:r>
              <a:rPr lang="en-US" altLang="zh-TW" sz="2000" b="1" dirty="0"/>
              <a:t> </a:t>
            </a:r>
            <a:r>
              <a:rPr lang="en-US" altLang="zh-TW" sz="2000" b="1" dirty="0" smtClean="0"/>
              <a:t>and </a:t>
            </a:r>
            <a:r>
              <a:rPr lang="en-US" altLang="zh-TW" sz="2000" b="1" dirty="0" err="1" smtClean="0">
                <a:solidFill>
                  <a:srgbClr val="C00000"/>
                </a:solidFill>
              </a:rPr>
              <a:t>url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 </a:t>
            </a:r>
            <a:r>
              <a:rPr lang="en-US" altLang="zh-TW" sz="2000" b="1" dirty="0">
                <a:solidFill>
                  <a:srgbClr val="C00000"/>
                </a:solidFill>
              </a:rPr>
              <a:t>coverage</a:t>
            </a:r>
            <a:r>
              <a:rPr lang="en-US" altLang="zh-TW" sz="2000" b="1" dirty="0"/>
              <a:t> of the clusters</a:t>
            </a:r>
            <a:r>
              <a:rPr lang="en-US" altLang="zh-TW" sz="2000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altLang="zh-TW" sz="20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altLang="zh-TW" sz="2000" b="1" dirty="0"/>
              <a:t>T</a:t>
            </a:r>
            <a:r>
              <a:rPr lang="en-US" altLang="zh-TW" sz="2000" b="1" dirty="0" smtClean="0"/>
              <a:t>opical </a:t>
            </a:r>
            <a:r>
              <a:rPr lang="en-US" altLang="zh-TW" sz="2000" b="1" dirty="0"/>
              <a:t>profile </a:t>
            </a:r>
            <a:r>
              <a:rPr lang="en-US" altLang="zh-TW" sz="2000" dirty="0"/>
              <a:t>of a user in terms of a topic vector that </a:t>
            </a:r>
            <a:r>
              <a:rPr lang="en-US" altLang="zh-TW" sz="2000" dirty="0" smtClean="0"/>
              <a:t>best defines </a:t>
            </a:r>
            <a:r>
              <a:rPr lang="en-US" altLang="zh-TW" sz="2000" dirty="0"/>
              <a:t>the user search history</a:t>
            </a:r>
            <a:r>
              <a:rPr lang="en-US" altLang="zh-TW" sz="2000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altLang="zh-TW" sz="20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altLang="zh-TW" sz="2000" dirty="0"/>
              <a:t>C</a:t>
            </a:r>
            <a:r>
              <a:rPr lang="en-US" altLang="zh-TW" sz="2000" dirty="0" smtClean="0"/>
              <a:t>onsider </a:t>
            </a:r>
            <a:r>
              <a:rPr lang="en-US" altLang="zh-TW" sz="2000" dirty="0"/>
              <a:t>more sophisticated </a:t>
            </a:r>
            <a:r>
              <a:rPr lang="en-US" altLang="zh-TW" sz="2000" dirty="0" smtClean="0"/>
              <a:t>baselines and </a:t>
            </a:r>
            <a:r>
              <a:rPr lang="en-US" altLang="zh-TW" sz="2000" dirty="0"/>
              <a:t> m</a:t>
            </a:r>
            <a:r>
              <a:rPr lang="en-US" altLang="zh-TW" sz="2000" dirty="0" smtClean="0"/>
              <a:t>ore </a:t>
            </a:r>
            <a:r>
              <a:rPr lang="en-US" altLang="zh-TW" sz="2000" dirty="0"/>
              <a:t>accurate predictions</a:t>
            </a:r>
            <a:endParaRPr lang="it-IT" altLang="zh-TW" sz="2000" dirty="0"/>
          </a:p>
          <a:p>
            <a:pPr marL="285750" indent="-285750" algn="just">
              <a:buFont typeface="Wingdings" pitchFamily="2" charset="2"/>
              <a:buChar char="Ø"/>
            </a:pPr>
            <a:endParaRPr lang="zh-TW" altLang="en-US" sz="2000" dirty="0"/>
          </a:p>
        </p:txBody>
      </p:sp>
      <p:sp>
        <p:nvSpPr>
          <p:cNvPr id="7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questgarden.com/72/63/4/090923120618/images/Writing%20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8105" y="4859334"/>
            <a:ext cx="1620138" cy="183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95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sc.websbook.com/sc/upimg/allimg/090302/057_1600_websbook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04449" y="6262904"/>
            <a:ext cx="455326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268760"/>
            <a:ext cx="7848872" cy="175432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r>
              <a:rPr lang="en-US" altLang="zh-TW" sz="5400" b="1" dirty="0" smtClean="0">
                <a:ln w="31550" cmpd="sng">
                  <a:solidFill>
                    <a:srgbClr val="002060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 </a:t>
            </a:r>
          </a:p>
          <a:p>
            <a:pPr algn="r"/>
            <a:r>
              <a:rPr lang="en-US" altLang="zh-TW" sz="5400" b="1" dirty="0" smtClean="0">
                <a:ln w="31550" cmpd="sng">
                  <a:solidFill>
                    <a:srgbClr val="002060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for your Attention</a:t>
            </a:r>
            <a:r>
              <a:rPr lang="zh-TW" altLang="en-US" sz="5400" b="1" dirty="0" smtClean="0">
                <a:ln w="31550" cmpd="sng">
                  <a:solidFill>
                    <a:srgbClr val="002060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altLang="zh-TW" sz="5400" b="1" dirty="0" smtClean="0">
                <a:ln w="31550" cmpd="sng">
                  <a:solidFill>
                    <a:srgbClr val="002060"/>
                  </a:soli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zh-TW" altLang="en-US" sz="5400" b="1" dirty="0">
              <a:ln w="31550" cmpd="sng">
                <a:solidFill>
                  <a:srgbClr val="002060"/>
                </a:soli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2249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1560" y="1232972"/>
            <a:ext cx="7984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TW" dirty="0"/>
              <a:t>U</a:t>
            </a:r>
            <a:r>
              <a:rPr lang="en-US" altLang="zh-TW" dirty="0" smtClean="0"/>
              <a:t>sers searching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web often perform a sequence, or chain, of queries with a</a:t>
            </a:r>
            <a:r>
              <a:rPr lang="zh-TW" altLang="en-US" dirty="0" smtClean="0"/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similar information need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9" name="雲朵形圖說文字 8"/>
          <p:cNvSpPr/>
          <p:nvPr/>
        </p:nvSpPr>
        <p:spPr>
          <a:xfrm>
            <a:off x="4860032" y="1772817"/>
            <a:ext cx="4104456" cy="1728192"/>
          </a:xfrm>
          <a:prstGeom prst="cloudCallout">
            <a:avLst>
              <a:gd name="adj1" fmla="val -69278"/>
              <a:gd name="adj2" fmla="val -4377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of the needs are actually too complex to</a:t>
            </a:r>
          </a:p>
          <a:p>
            <a:pPr algn="ctr"/>
            <a:r>
              <a:rPr lang="en-US" altLang="zh-TW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satisfied by just one query</a:t>
            </a:r>
            <a:endParaRPr lang="zh-TW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2.bp.blogspot.com/_8KcfnjI9cuo/TRHC38MLZOI/AAAAAAAAAf4/WP0Id5uOrKM/s200/user-ques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23" y="4365104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形圖說文字 9"/>
          <p:cNvSpPr/>
          <p:nvPr/>
        </p:nvSpPr>
        <p:spPr>
          <a:xfrm>
            <a:off x="1115616" y="3140968"/>
            <a:ext cx="3488192" cy="1512168"/>
          </a:xfrm>
          <a:prstGeom prst="wedgeEllipseCallout">
            <a:avLst>
              <a:gd name="adj1" fmla="val 66939"/>
              <a:gd name="adj2" fmla="val 49315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users are inclined</a:t>
            </a:r>
          </a:p>
          <a:p>
            <a:pPr algn="ctr"/>
            <a:r>
              <a:rPr lang="en-US" altLang="zh-TW" dirty="0"/>
              <a:t>to organize their search activity in so-called </a:t>
            </a:r>
            <a:r>
              <a:rPr lang="en-US" altLang="zh-TW" b="1" i="1" dirty="0">
                <a:solidFill>
                  <a:srgbClr val="FF0000"/>
                </a:solidFill>
              </a:rPr>
              <a:t>missions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12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756857" y="6249256"/>
            <a:ext cx="384803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55620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756857" y="6249256"/>
            <a:ext cx="384803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4" y="1196752"/>
            <a:ext cx="3358306" cy="66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290375" y="1347297"/>
            <a:ext cx="1881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Vacuum  cleaner</a:t>
            </a:r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522499153"/>
              </p:ext>
            </p:extLst>
          </p:nvPr>
        </p:nvGraphicFramePr>
        <p:xfrm>
          <a:off x="571620" y="1988840"/>
          <a:ext cx="7528771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7" name="Picture 7" descr="http://www.sanyoteco.com/catalog/images/SC-350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693" y="823777"/>
            <a:ext cx="1428751" cy="1143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img.xcitefun.net/users/2011/05/245017,xcitefun-thin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1176120"/>
            <a:ext cx="1666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雲朵形圖說文字 8"/>
          <p:cNvSpPr/>
          <p:nvPr/>
        </p:nvSpPr>
        <p:spPr>
          <a:xfrm>
            <a:off x="5794955" y="597651"/>
            <a:ext cx="2118891" cy="1692893"/>
          </a:xfrm>
          <a:prstGeom prst="cloudCallout">
            <a:avLst>
              <a:gd name="adj1" fmla="val -59234"/>
              <a:gd name="adj2" fmla="val 55807"/>
            </a:avLst>
          </a:prstGeom>
          <a:noFill/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153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74971" y="6262904"/>
            <a:ext cx="384803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457200" y="274638"/>
            <a:ext cx="7467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dirty="0" smtClean="0"/>
              <a:t>     </a:t>
            </a:r>
            <a:r>
              <a:rPr lang="en-US" altLang="zh-TW" sz="4300" b="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Introduction</a:t>
            </a:r>
            <a:endParaRPr lang="zh-TW" altLang="en-US" sz="43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64" y="1196752"/>
            <a:ext cx="3358306" cy="66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1290375" y="1347297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Shark Navigator</a:t>
            </a:r>
            <a:endParaRPr lang="zh-TW" alt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3672408" cy="66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4932040" y="1345590"/>
            <a:ext cx="262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Dyson customer service</a:t>
            </a:r>
            <a:endParaRPr lang="zh-TW" altLang="en-US" dirty="0"/>
          </a:p>
        </p:txBody>
      </p:sp>
      <p:sp>
        <p:nvSpPr>
          <p:cNvPr id="12" name="Freeform 6"/>
          <p:cNvSpPr>
            <a:spLocks/>
          </p:cNvSpPr>
          <p:nvPr/>
        </p:nvSpPr>
        <p:spPr bwMode="gray">
          <a:xfrm>
            <a:off x="7351802" y="2057031"/>
            <a:ext cx="676189" cy="62071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3" name="Freeform 8"/>
          <p:cNvSpPr>
            <a:spLocks/>
          </p:cNvSpPr>
          <p:nvPr/>
        </p:nvSpPr>
        <p:spPr bwMode="gray">
          <a:xfrm flipH="1">
            <a:off x="849530" y="1974209"/>
            <a:ext cx="676188" cy="620712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626919" y="2073461"/>
            <a:ext cx="5753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particular </a:t>
            </a:r>
            <a:r>
              <a:rPr lang="en-US" altLang="zh-TW" dirty="0" smtClean="0"/>
              <a:t>aspects related </a:t>
            </a:r>
            <a:r>
              <a:rPr lang="en-US" altLang="zh-TW" dirty="0"/>
              <a:t>to the same general topic “</a:t>
            </a:r>
            <a:r>
              <a:rPr lang="en-US" altLang="zh-TW" b="1" dirty="0"/>
              <a:t>vacuum </a:t>
            </a:r>
            <a:r>
              <a:rPr lang="en-US" altLang="zh-TW" b="1" dirty="0" smtClean="0"/>
              <a:t>cleaner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11560" y="2792066"/>
            <a:ext cx="7984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the sum of what can be perceived, discovered or learned about any real or abstract entity</a:t>
            </a:r>
            <a:r>
              <a:rPr lang="zh-TW" altLang="en-US" dirty="0" smtClean="0"/>
              <a:t> → </a:t>
            </a:r>
            <a:r>
              <a:rPr lang="en-US" altLang="zh-TW" b="1" dirty="0" smtClean="0">
                <a:solidFill>
                  <a:srgbClr val="FF0000"/>
                </a:solidFill>
              </a:rPr>
              <a:t>cognitive</a:t>
            </a:r>
            <a:r>
              <a:rPr lang="zh-TW" altLang="en-US" b="1" i="1" dirty="0" smtClean="0">
                <a:solidFill>
                  <a:srgbClr val="FF0000"/>
                </a:solidFill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</a:rPr>
              <a:t>content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1068580617"/>
              </p:ext>
            </p:extLst>
          </p:nvPr>
        </p:nvGraphicFramePr>
        <p:xfrm>
          <a:off x="843421" y="3438397"/>
          <a:ext cx="5085879" cy="3255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直線單箭頭接點 20"/>
          <p:cNvCxnSpPr/>
          <p:nvPr/>
        </p:nvCxnSpPr>
        <p:spPr>
          <a:xfrm flipH="1">
            <a:off x="3779912" y="3356992"/>
            <a:ext cx="288032" cy="144016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356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74971" y="6262904"/>
            <a:ext cx="384803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657562"/>
            <a:ext cx="7984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新細明體" pitchFamily="18" charset="-120"/>
              <a:buChar char="＊"/>
            </a:pPr>
            <a:r>
              <a:rPr lang="en-US" altLang="zh-TW" dirty="0"/>
              <a:t>propose a mission-based clustering technique to </a:t>
            </a:r>
            <a:r>
              <a:rPr lang="en-US" altLang="zh-TW" dirty="0" smtClean="0"/>
              <a:t>aggregate missions </a:t>
            </a:r>
            <a:r>
              <a:rPr lang="en-US" altLang="zh-TW" dirty="0"/>
              <a:t>that are </a:t>
            </a:r>
            <a:r>
              <a:rPr lang="en-US" altLang="zh-TW" dirty="0" smtClean="0"/>
              <a:t>topically-related.</a:t>
            </a:r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89788033"/>
              </p:ext>
            </p:extLst>
          </p:nvPr>
        </p:nvGraphicFramePr>
        <p:xfrm>
          <a:off x="611560" y="1628800"/>
          <a:ext cx="7541207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785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74971" y="6262904"/>
            <a:ext cx="384803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8852" y="1124744"/>
            <a:ext cx="83356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en-US" altLang="zh-TW" b="1" dirty="0" smtClean="0"/>
              <a:t>Query log</a:t>
            </a:r>
          </a:p>
          <a:p>
            <a:pPr marL="342900" indent="-342900">
              <a:buFont typeface="+mj-lt"/>
              <a:buAutoNum type="alphaLcPeriod"/>
            </a:pPr>
            <a:endParaRPr lang="en-US" altLang="zh-TW" b="1" dirty="0" smtClean="0"/>
          </a:p>
          <a:p>
            <a:r>
              <a:rPr lang="zh-TW" altLang="en-US" dirty="0" smtClean="0"/>
              <a:t>      </a:t>
            </a:r>
            <a:r>
              <a:rPr lang="en-US" altLang="zh-TW" dirty="0" smtClean="0"/>
              <a:t>a </a:t>
            </a:r>
            <a:r>
              <a:rPr lang="en-US" altLang="zh-TW" dirty="0"/>
              <a:t>set of </a:t>
            </a:r>
            <a:r>
              <a:rPr lang="en-US" altLang="zh-TW" dirty="0" smtClean="0"/>
              <a:t>tuples </a:t>
            </a:r>
            <a:r>
              <a:rPr lang="el-GR" altLang="zh-TW" i="1" dirty="0" smtClean="0"/>
              <a:t>τ </a:t>
            </a:r>
            <a:r>
              <a:rPr lang="el-GR" altLang="zh-TW" dirty="0"/>
              <a:t>= </a:t>
            </a:r>
            <a:r>
              <a:rPr lang="en-US" altLang="zh-TW" dirty="0" smtClean="0"/>
              <a:t>〈</a:t>
            </a:r>
            <a:r>
              <a:rPr lang="en-US" altLang="zh-TW" i="1" dirty="0" smtClean="0"/>
              <a:t>q</a:t>
            </a:r>
            <a:r>
              <a:rPr lang="en-US" altLang="zh-TW" i="1" dirty="0"/>
              <a:t>, u, t, </a:t>
            </a:r>
            <a:r>
              <a:rPr lang="en-US" altLang="zh-TW" i="1" dirty="0" smtClean="0"/>
              <a:t>V,C〉</a:t>
            </a:r>
          </a:p>
          <a:p>
            <a:endParaRPr lang="en-US" altLang="zh-TW" b="1" dirty="0" smtClean="0"/>
          </a:p>
          <a:p>
            <a:endParaRPr lang="en-US" altLang="zh-TW" b="1" dirty="0"/>
          </a:p>
          <a:p>
            <a:pPr marL="342900" indent="-342900">
              <a:buFont typeface="+mj-lt"/>
              <a:buAutoNum type="alphaLcPeriod" startAt="2"/>
            </a:pPr>
            <a:r>
              <a:rPr lang="en-US" altLang="zh-TW" b="1" dirty="0" smtClean="0"/>
              <a:t>Missions</a:t>
            </a:r>
          </a:p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</a:t>
            </a:r>
            <a:endParaRPr lang="en-US" altLang="zh-TW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zh-TW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zh-TW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altLang="zh-TW" b="1" dirty="0" smtClean="0"/>
          </a:p>
          <a:p>
            <a:r>
              <a:rPr lang="en-US" altLang="zh-TW" b="1" dirty="0" smtClean="0"/>
              <a:t>Ex: </a:t>
            </a:r>
            <a:r>
              <a:rPr lang="en-US" altLang="zh-TW" dirty="0"/>
              <a:t>“</a:t>
            </a:r>
            <a:r>
              <a:rPr lang="en-US" altLang="zh-TW" b="1" dirty="0">
                <a:solidFill>
                  <a:srgbClr val="002060"/>
                </a:solidFill>
              </a:rPr>
              <a:t>Purchasing a vacuum cleaner</a:t>
            </a:r>
            <a:r>
              <a:rPr lang="en-US" altLang="zh-TW" dirty="0"/>
              <a:t>”</a:t>
            </a:r>
            <a:endParaRPr lang="en-US" altLang="zh-TW" b="1" dirty="0" smtClean="0"/>
          </a:p>
          <a:p>
            <a:endParaRPr lang="en-US" altLang="zh-TW" b="1" dirty="0"/>
          </a:p>
          <a:p>
            <a:pPr marL="342900" indent="-342900">
              <a:buFont typeface="+mj-lt"/>
              <a:buAutoNum type="alphaLcPeriod" startAt="3"/>
            </a:pPr>
            <a:r>
              <a:rPr lang="en-US" altLang="zh-TW" b="1" dirty="0" smtClean="0"/>
              <a:t>Topics</a:t>
            </a:r>
          </a:p>
          <a:p>
            <a:pPr marL="342900" indent="-342900">
              <a:buFont typeface="+mj-lt"/>
              <a:buAutoNum type="alphaLcPeriod" startAt="3"/>
            </a:pPr>
            <a:endParaRPr lang="en-US" altLang="zh-TW" b="1" dirty="0"/>
          </a:p>
          <a:p>
            <a:pPr marL="342900" indent="-342900">
              <a:buFont typeface="+mj-lt"/>
              <a:buAutoNum type="alphaLcPeriod" startAt="3"/>
            </a:pPr>
            <a:endParaRPr lang="en-US" altLang="zh-TW" b="1" dirty="0" smtClean="0"/>
          </a:p>
          <a:p>
            <a:pPr marL="342900" indent="-342900">
              <a:buFont typeface="+mj-lt"/>
              <a:buAutoNum type="alphaLcPeriod" startAt="3"/>
            </a:pPr>
            <a:endParaRPr lang="en-US" altLang="zh-TW" b="1" dirty="0"/>
          </a:p>
          <a:p>
            <a:r>
              <a:rPr lang="en-US" altLang="zh-TW" b="1" dirty="0" smtClean="0"/>
              <a:t>Ex: </a:t>
            </a:r>
            <a:r>
              <a:rPr lang="en-US" altLang="zh-TW" dirty="0" smtClean="0"/>
              <a:t>a </a:t>
            </a:r>
            <a:r>
              <a:rPr lang="en-US" altLang="zh-TW" dirty="0"/>
              <a:t>mission devoted to </a:t>
            </a:r>
            <a:r>
              <a:rPr lang="en-US" altLang="zh-TW" b="1" dirty="0"/>
              <a:t>organize a trip</a:t>
            </a:r>
            <a:r>
              <a:rPr lang="en-US" altLang="zh-TW" dirty="0"/>
              <a:t>, has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travel </a:t>
            </a:r>
            <a:r>
              <a:rPr lang="en-US" altLang="zh-TW" b="1" dirty="0"/>
              <a:t>itself as main </a:t>
            </a:r>
            <a:r>
              <a:rPr lang="en-US" altLang="zh-TW" b="1" dirty="0" smtClean="0"/>
              <a:t> objective</a:t>
            </a:r>
            <a:r>
              <a:rPr lang="en-US" altLang="zh-TW" dirty="0" smtClean="0"/>
              <a:t>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and </a:t>
            </a:r>
            <a:r>
              <a:rPr lang="en-US" altLang="zh-TW" b="1" dirty="0"/>
              <a:t>a number of </a:t>
            </a:r>
            <a:r>
              <a:rPr lang="en-US" altLang="zh-TW" b="1" dirty="0" smtClean="0"/>
              <a:t>functional sub-tasks </a:t>
            </a:r>
            <a:r>
              <a:rPr lang="en-US" altLang="zh-TW" dirty="0"/>
              <a:t>(like booking the flight, </a:t>
            </a:r>
            <a:r>
              <a:rPr lang="en-US" altLang="zh-TW" dirty="0" smtClean="0"/>
              <a:t>reserving </a:t>
            </a:r>
            <a:r>
              <a:rPr lang="en-US" altLang="zh-TW" dirty="0"/>
              <a:t>the </a:t>
            </a:r>
            <a:endParaRPr lang="en-US" altLang="zh-TW" dirty="0" smtClean="0"/>
          </a:p>
          <a:p>
            <a:r>
              <a:rPr lang="en-US" altLang="zh-TW" dirty="0"/>
              <a:t> </a:t>
            </a:r>
            <a:r>
              <a:rPr lang="en-US" altLang="zh-TW" dirty="0" smtClean="0"/>
              <a:t>     hotel</a:t>
            </a:r>
            <a:r>
              <a:rPr lang="en-US" altLang="zh-TW" dirty="0"/>
              <a:t>, </a:t>
            </a:r>
            <a:r>
              <a:rPr lang="en-US" altLang="zh-TW" dirty="0" smtClean="0"/>
              <a:t>finding a </a:t>
            </a:r>
            <a:r>
              <a:rPr lang="en-US" altLang="zh-TW" dirty="0"/>
              <a:t>guided tour).</a:t>
            </a:r>
            <a:endParaRPr lang="en-US" altLang="zh-TW" b="1" dirty="0" smtClean="0"/>
          </a:p>
          <a:p>
            <a:pPr marL="342900" indent="-342900">
              <a:buFont typeface="+mj-lt"/>
              <a:buAutoNum type="alphaLcPeriod" startAt="3"/>
            </a:pPr>
            <a:endParaRPr lang="en-US" altLang="zh-TW" b="1" dirty="0"/>
          </a:p>
        </p:txBody>
      </p:sp>
      <p:sp>
        <p:nvSpPr>
          <p:cNvPr id="9" name="矩形 8"/>
          <p:cNvSpPr/>
          <p:nvPr/>
        </p:nvSpPr>
        <p:spPr>
          <a:xfrm>
            <a:off x="628852" y="211759"/>
            <a:ext cx="28857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Definition:</a:t>
            </a:r>
            <a:endParaRPr lang="zh-TW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135172"/>
              </p:ext>
            </p:extLst>
          </p:nvPr>
        </p:nvGraphicFramePr>
        <p:xfrm>
          <a:off x="4327534" y="620688"/>
          <a:ext cx="4285815" cy="216086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285815"/>
              </a:tblGrid>
              <a:tr h="380196"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smtClean="0"/>
                        <a:t>submitted query </a:t>
                      </a:r>
                      <a:r>
                        <a:rPr lang="en-US" altLang="zh-TW" i="1" dirty="0" smtClean="0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altLang="zh-TW" i="1" dirty="0" smtClean="0"/>
                        <a:t> ∈ Q</a:t>
                      </a:r>
                      <a:endParaRPr lang="zh-TW" altLang="en-US" dirty="0"/>
                    </a:p>
                  </a:txBody>
                  <a:tcPr/>
                </a:tc>
              </a:tr>
              <a:tr h="38019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1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anonymized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user identifier </a:t>
                      </a:r>
                      <a:r>
                        <a:rPr lang="en-US" altLang="zh-TW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en-US" altLang="zh-TW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∈ U</a:t>
                      </a:r>
                      <a:endParaRPr lang="zh-TW" altLang="en-US" b="1" dirty="0"/>
                    </a:p>
                  </a:txBody>
                  <a:tcPr/>
                </a:tc>
              </a:tr>
              <a:tr h="38019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time </a:t>
                      </a:r>
                      <a:r>
                        <a:rPr lang="en-US" altLang="zh-TW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altLang="zh-TW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 the action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took place</a:t>
                      </a:r>
                      <a:endParaRPr lang="zh-TW" altLang="en-US" b="1" dirty="0"/>
                    </a:p>
                  </a:txBody>
                  <a:tcPr/>
                </a:tc>
              </a:tr>
              <a:tr h="63945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set of documents </a:t>
                      </a:r>
                      <a:r>
                        <a:rPr lang="en-US" altLang="zh-TW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altLang="zh-TW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returned by the search</a:t>
                      </a:r>
                      <a:r>
                        <a:rPr lang="zh-TW" altLang="en-US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TW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engine</a:t>
                      </a:r>
                      <a:endParaRPr lang="zh-TW" altLang="en-US" b="1" dirty="0"/>
                    </a:p>
                  </a:txBody>
                  <a:tcPr/>
                </a:tc>
              </a:tr>
              <a:tr h="380196">
                <a:tc>
                  <a:txBody>
                    <a:bodyPr/>
                    <a:lstStyle/>
                    <a:p>
                      <a:r>
                        <a:rPr lang="en-US" altLang="zh-TW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set of clicked documents </a:t>
                      </a:r>
                      <a:r>
                        <a:rPr lang="en-US" altLang="zh-TW" sz="1800" b="1" i="1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altLang="zh-TW" sz="1800" b="1" i="1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⊆ V</a:t>
                      </a:r>
                      <a:endParaRPr lang="zh-TW" alt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649520" y="2996951"/>
            <a:ext cx="8145804" cy="64633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dirty="0" smtClean="0"/>
              <a:t>A search </a:t>
            </a:r>
            <a:r>
              <a:rPr lang="en-US" altLang="zh-TW" b="1" dirty="0" smtClean="0"/>
              <a:t>mission</a:t>
            </a:r>
            <a:r>
              <a:rPr lang="en-US" altLang="zh-TW" b="1" i="1" dirty="0" smtClean="0"/>
              <a:t> </a:t>
            </a:r>
            <a:r>
              <a:rPr lang="en-US" altLang="zh-TW" dirty="0" smtClean="0"/>
              <a:t>can be identified as a set of queries that express a</a:t>
            </a:r>
            <a:r>
              <a:rPr lang="zh-TW" altLang="en-US" dirty="0" smtClean="0"/>
              <a:t> </a:t>
            </a:r>
            <a:r>
              <a:rPr lang="en-US" altLang="zh-TW" dirty="0" smtClean="0"/>
              <a:t>complex search </a:t>
            </a:r>
            <a:r>
              <a:rPr lang="zh-TW" altLang="en-US" dirty="0" smtClean="0"/>
              <a:t> </a:t>
            </a:r>
            <a:r>
              <a:rPr lang="en-US" altLang="zh-TW" dirty="0" smtClean="0"/>
              <a:t>need, possibly articulated in smaller </a:t>
            </a:r>
            <a:r>
              <a:rPr lang="en-US" altLang="zh-TW" b="1" dirty="0" smtClean="0"/>
              <a:t>goals</a:t>
            </a:r>
            <a:endParaRPr lang="zh-TW" altLang="en-US" b="1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649520" y="4818063"/>
            <a:ext cx="8145804" cy="646331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t="-100000" r="-100000"/>
          </a:gradFill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zh-TW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TW" dirty="0" smtClean="0"/>
              <a:t>A </a:t>
            </a:r>
            <a:r>
              <a:rPr lang="en-US" altLang="zh-TW" b="1" dirty="0" smtClean="0"/>
              <a:t>topic </a:t>
            </a:r>
            <a:r>
              <a:rPr lang="en-US" altLang="zh-TW" dirty="0" smtClean="0"/>
              <a:t>is a mental object or cognitive content, i.e., the sum of what can be perceived, discovered or learned about any real or abstract entity.</a:t>
            </a:r>
          </a:p>
        </p:txBody>
      </p:sp>
    </p:spTree>
    <p:extLst>
      <p:ext uri="{BB962C8B-B14F-4D97-AF65-F5344CB8AC3E}">
        <p14:creationId xmlns:p14="http://schemas.microsoft.com/office/powerpoint/2010/main" val="1109314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8"/>
          <p:cNvSpPr>
            <a:spLocks noGrp="1"/>
          </p:cNvSpPr>
          <p:nvPr>
            <p:ph type="sldNum" sz="quarter" idx="11"/>
          </p:nvPr>
        </p:nvSpPr>
        <p:spPr>
          <a:xfrm>
            <a:off x="8674971" y="6262904"/>
            <a:ext cx="384803" cy="504000"/>
          </a:xfrm>
        </p:spPr>
        <p:txBody>
          <a:bodyPr/>
          <a:lstStyle/>
          <a:p>
            <a:fld id="{77F6F4DC-4A32-4FA6-ADD4-D340D09B5E46}" type="slidenum">
              <a:rPr lang="zh-TW" altLang="en-US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zh-TW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C:\Documents and Settings\aiello\Desktop\mission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764" y="548680"/>
            <a:ext cx="7054473" cy="365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683568" y="4653136"/>
            <a:ext cx="2108269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none">
            <a:spAutoFit/>
          </a:bodyPr>
          <a:lstStyle/>
          <a:p>
            <a:r>
              <a:rPr lang="en-US" altLang="zh-TW" b="1" dirty="0"/>
              <a:t>primary </a:t>
            </a:r>
            <a:r>
              <a:rPr lang="en-US" altLang="zh-TW" b="1" dirty="0" smtClean="0"/>
              <a:t>objective:</a:t>
            </a:r>
            <a:endParaRPr lang="zh-TW" altLang="en-US" b="1" dirty="0"/>
          </a:p>
        </p:txBody>
      </p:sp>
      <p:sp>
        <p:nvSpPr>
          <p:cNvPr id="10" name="雙波浪線 9"/>
          <p:cNvSpPr/>
          <p:nvPr/>
        </p:nvSpPr>
        <p:spPr>
          <a:xfrm>
            <a:off x="395536" y="5157192"/>
            <a:ext cx="7920880" cy="936104"/>
          </a:xfrm>
          <a:prstGeom prst="doubleWav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89159" y="5301208"/>
            <a:ext cx="7410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Define </a:t>
            </a:r>
            <a:r>
              <a:rPr lang="en-US" altLang="zh-TW" dirty="0"/>
              <a:t>a </a:t>
            </a:r>
            <a:r>
              <a:rPr lang="en-US" altLang="zh-TW" dirty="0" smtClean="0"/>
              <a:t>methodology to </a:t>
            </a:r>
            <a:r>
              <a:rPr lang="en-US" altLang="zh-TW" dirty="0"/>
              <a:t>aggregate different missions within the same </a:t>
            </a:r>
            <a:r>
              <a:rPr lang="en-US" altLang="zh-TW" dirty="0" smtClean="0"/>
              <a:t>cognitive content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8685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5.2|4.3|6.7|0.8|1.9|0.8|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2712</TotalTime>
  <Words>2081</Words>
  <Application>Microsoft Office PowerPoint</Application>
  <PresentationFormat>如螢幕大小 (4:3)</PresentationFormat>
  <Paragraphs>417</Paragraphs>
  <Slides>37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37</vt:i4>
      </vt:variant>
    </vt:vector>
  </HeadingPairs>
  <TitlesOfParts>
    <vt:vector size="38" baseType="lpstr">
      <vt:lpstr>高階主管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  Outline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Jiun-Jia</dc:creator>
  <cp:lastModifiedBy>Jiun-Jia</cp:lastModifiedBy>
  <cp:revision>281</cp:revision>
  <dcterms:created xsi:type="dcterms:W3CDTF">2012-07-27T03:57:32Z</dcterms:created>
  <dcterms:modified xsi:type="dcterms:W3CDTF">2012-08-21T10:20:19Z</dcterms:modified>
</cp:coreProperties>
</file>